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mo Bold" charset="1" panose="020B0704020202020204"/>
      <p:regular r:id="rId18"/>
    </p:embeddedFont>
    <p:embeddedFont>
      <p:font typeface="PT Sans" charset="1" panose="020B0503020203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notesSlides/notesSlide6.xml" Type="http://schemas.openxmlformats.org/officeDocument/2006/relationships/notesSlide"/><Relationship Id="rId25" Target="notesSlides/notesSlide7.xml" Type="http://schemas.openxmlformats.org/officeDocument/2006/relationships/notesSlide"/><Relationship Id="rId26" Target="notesSlides/notesSlide8.xml" Type="http://schemas.openxmlformats.org/officeDocument/2006/relationships/notesSlide"/><Relationship Id="rId27" Target="notesSlides/notesSlide9.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notesSlides/notesSlide9.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Freeform 7" id="7" descr="preencoded.png"/>
          <p:cNvSpPr/>
          <p:nvPr/>
        </p:nvSpPr>
        <p:spPr>
          <a:xfrm flipH="false" flipV="false" rot="0">
            <a:off x="303610" y="2021235"/>
            <a:ext cx="6250632" cy="6244530"/>
          </a:xfrm>
          <a:custGeom>
            <a:avLst/>
            <a:gdLst/>
            <a:ahLst/>
            <a:cxnLst/>
            <a:rect r="r" b="b" t="t" l="l"/>
            <a:pathLst>
              <a:path h="6244530" w="6250632">
                <a:moveTo>
                  <a:pt x="0" y="0"/>
                </a:moveTo>
                <a:lnTo>
                  <a:pt x="6250632" y="0"/>
                </a:lnTo>
                <a:lnTo>
                  <a:pt x="6250632" y="6244530"/>
                </a:lnTo>
                <a:lnTo>
                  <a:pt x="0" y="6244530"/>
                </a:lnTo>
                <a:lnTo>
                  <a:pt x="0" y="0"/>
                </a:lnTo>
                <a:close/>
              </a:path>
            </a:pathLst>
          </a:custGeom>
          <a:blipFill>
            <a:blip r:embed="rId6"/>
            <a:stretch>
              <a:fillRect l="0" t="0" r="0" b="0"/>
            </a:stretch>
          </a:blipFill>
        </p:spPr>
      </p:sp>
      <p:sp>
        <p:nvSpPr>
          <p:cNvPr name="TextBox 8" id="8"/>
          <p:cNvSpPr txBox="true"/>
          <p:nvPr/>
        </p:nvSpPr>
        <p:spPr>
          <a:xfrm rot="0">
            <a:off x="7708404" y="1060549"/>
            <a:ext cx="9729192" cy="1752600"/>
          </a:xfrm>
          <a:prstGeom prst="rect">
            <a:avLst/>
          </a:prstGeom>
        </p:spPr>
        <p:txBody>
          <a:bodyPr anchor="t" rtlCol="false" tIns="0" lIns="0" bIns="0" rIns="0">
            <a:spAutoFit/>
          </a:bodyPr>
          <a:lstStyle/>
          <a:p>
            <a:pPr algn="l">
              <a:lnSpc>
                <a:spcPts val="4650"/>
              </a:lnSpc>
            </a:pPr>
            <a:r>
              <a:rPr lang="en-US" sz="3000" b="true">
                <a:solidFill>
                  <a:srgbClr val="FFFFFF"/>
                </a:solidFill>
                <a:latin typeface="Arimo Bold"/>
                <a:ea typeface="Arimo Bold"/>
                <a:cs typeface="Arimo Bold"/>
                <a:sym typeface="Arimo Bold"/>
              </a:rPr>
              <a:t>Global Cancer Incidence and Medical Investment: A Geospatial Analysis of Health Disparities and Resource Allocation</a:t>
            </a:r>
          </a:p>
        </p:txBody>
      </p:sp>
      <p:sp>
        <p:nvSpPr>
          <p:cNvPr name="TextBox 9" id="9"/>
          <p:cNvSpPr txBox="true"/>
          <p:nvPr/>
        </p:nvSpPr>
        <p:spPr>
          <a:xfrm rot="0">
            <a:off x="7708404" y="5659487"/>
            <a:ext cx="9729192" cy="1114425"/>
          </a:xfrm>
          <a:prstGeom prst="rect">
            <a:avLst/>
          </a:prstGeom>
        </p:spPr>
        <p:txBody>
          <a:bodyPr anchor="t" rtlCol="false" tIns="0" lIns="0" bIns="0" rIns="0">
            <a:spAutoFit/>
          </a:bodyPr>
          <a:lstStyle/>
          <a:p>
            <a:pPr algn="l">
              <a:lnSpc>
                <a:spcPts val="3000"/>
              </a:lnSpc>
            </a:pPr>
            <a:r>
              <a:rPr lang="en-US" sz="1874">
                <a:solidFill>
                  <a:srgbClr val="FFFFFF"/>
                </a:solidFill>
                <a:latin typeface="PT Sans"/>
                <a:ea typeface="PT Sans"/>
                <a:cs typeface="PT Sans"/>
                <a:sym typeface="PT Sans"/>
              </a:rPr>
              <a:t>Group BQ: </a:t>
            </a:r>
          </a:p>
          <a:p>
            <a:pPr algn="l">
              <a:lnSpc>
                <a:spcPts val="3000"/>
              </a:lnSpc>
            </a:pPr>
            <a:r>
              <a:rPr lang="en-US" sz="1875">
                <a:solidFill>
                  <a:srgbClr val="FFFFFF"/>
                </a:solidFill>
                <a:latin typeface="PT Sans"/>
                <a:ea typeface="PT Sans"/>
                <a:cs typeface="PT Sans"/>
                <a:sym typeface="PT Sans"/>
              </a:rPr>
              <a:t>ONYEDIKACHI IKENNA ONWURAH       MC467188</a:t>
            </a:r>
          </a:p>
          <a:p>
            <a:pPr algn="l">
              <a:lnSpc>
                <a:spcPts val="3000"/>
              </a:lnSpc>
            </a:pPr>
            <a:r>
              <a:rPr lang="en-US" sz="1874">
                <a:solidFill>
                  <a:srgbClr val="FFFFFF"/>
                </a:solidFill>
                <a:latin typeface="PT Sans"/>
                <a:ea typeface="PT Sans"/>
                <a:cs typeface="PT Sans"/>
                <a:sym typeface="PT Sans"/>
              </a:rPr>
              <a:t>WONG CHON PAN                                 MC464519</a:t>
            </a:r>
          </a:p>
        </p:txBody>
      </p:sp>
      <p:sp>
        <p:nvSpPr>
          <p:cNvPr name="TextBox 10" id="10"/>
          <p:cNvSpPr txBox="true"/>
          <p:nvPr/>
        </p:nvSpPr>
        <p:spPr>
          <a:xfrm rot="0">
            <a:off x="7827466" y="8857506"/>
            <a:ext cx="150614" cy="102840"/>
          </a:xfrm>
          <a:prstGeom prst="rect">
            <a:avLst/>
          </a:prstGeom>
        </p:spPr>
        <p:txBody>
          <a:bodyPr anchor="t" rtlCol="false" tIns="0" lIns="0" bIns="0" rIns="0">
            <a:spAutoFit/>
          </a:bodyPr>
          <a:lstStyle/>
          <a:p>
            <a:pPr algn="ctr">
              <a:lnSpc>
                <a:spcPts val="937"/>
              </a:lnSpc>
            </a:pPr>
            <a:r>
              <a:rPr lang="en-US" sz="937">
                <a:solidFill>
                  <a:srgbClr val="3C3838"/>
                </a:solidFill>
                <a:latin typeface="PT Sans"/>
                <a:ea typeface="PT Sans"/>
                <a:cs typeface="PT Sans"/>
                <a:sym typeface="PT Sans"/>
              </a:rPr>
              <a:t>O</a:t>
            </a:r>
          </a:p>
        </p:txBody>
      </p:sp>
      <p:sp>
        <p:nvSpPr>
          <p:cNvPr name="Freeform 11" id="11"/>
          <p:cNvSpPr/>
          <p:nvPr/>
        </p:nvSpPr>
        <p:spPr>
          <a:xfrm flipH="false" flipV="false" rot="0">
            <a:off x="14201785" y="9572525"/>
            <a:ext cx="3977242" cy="714475"/>
          </a:xfrm>
          <a:custGeom>
            <a:avLst/>
            <a:gdLst/>
            <a:ahLst/>
            <a:cxnLst/>
            <a:rect r="r" b="b" t="t" l="l"/>
            <a:pathLst>
              <a:path h="714475" w="3977242">
                <a:moveTo>
                  <a:pt x="0" y="0"/>
                </a:moveTo>
                <a:lnTo>
                  <a:pt x="3977243" y="0"/>
                </a:lnTo>
                <a:lnTo>
                  <a:pt x="3977243" y="714475"/>
                </a:lnTo>
                <a:lnTo>
                  <a:pt x="0" y="714475"/>
                </a:lnTo>
                <a:lnTo>
                  <a:pt x="0" y="0"/>
                </a:lnTo>
                <a:close/>
              </a:path>
            </a:pathLst>
          </a:custGeom>
          <a:blipFill>
            <a:blip r:embed="rId7"/>
            <a:stretch>
              <a:fillRect l="0" t="0" r="0" b="0"/>
            </a:stretch>
          </a:blipFill>
        </p:spPr>
      </p:sp>
      <p:sp>
        <p:nvSpPr>
          <p:cNvPr name="TextBox 12" id="12"/>
          <p:cNvSpPr txBox="true"/>
          <p:nvPr/>
        </p:nvSpPr>
        <p:spPr>
          <a:xfrm rot="0">
            <a:off x="7708404" y="3523284"/>
            <a:ext cx="9729192" cy="1876425"/>
          </a:xfrm>
          <a:prstGeom prst="rect">
            <a:avLst/>
          </a:prstGeom>
        </p:spPr>
        <p:txBody>
          <a:bodyPr anchor="t" rtlCol="false" tIns="0" lIns="0" bIns="0" rIns="0">
            <a:spAutoFit/>
          </a:bodyPr>
          <a:lstStyle/>
          <a:p>
            <a:pPr algn="l">
              <a:lnSpc>
                <a:spcPts val="3000"/>
              </a:lnSpc>
            </a:pPr>
            <a:r>
              <a:rPr lang="en-US" sz="1874">
                <a:solidFill>
                  <a:srgbClr val="FFFFFF"/>
                </a:solidFill>
                <a:latin typeface="PT Sans"/>
                <a:ea typeface="PT Sans"/>
                <a:cs typeface="PT Sans"/>
                <a:sym typeface="PT Sans"/>
              </a:rPr>
              <a:t>Cancer is a leading cause of death worldwide, affecting millions of people across all continents. Understanding the global distribution of cancer incidence and medical investment is crucial for effectively addressing this pressing public health challenge. This presentation explores the use of geospatial analysis to illuminate health disparities and inform resource allocation decisions.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18288000" cy="2924175"/>
          </a:xfrm>
          <a:custGeom>
            <a:avLst/>
            <a:gdLst/>
            <a:ahLst/>
            <a:cxnLst/>
            <a:rect r="r" b="b" t="t" l="l"/>
            <a:pathLst>
              <a:path h="2924175" w="18288000">
                <a:moveTo>
                  <a:pt x="0" y="0"/>
                </a:moveTo>
                <a:lnTo>
                  <a:pt x="18288000" y="0"/>
                </a:lnTo>
                <a:lnTo>
                  <a:pt x="18288000" y="2924175"/>
                </a:lnTo>
                <a:lnTo>
                  <a:pt x="0" y="2924175"/>
                </a:lnTo>
                <a:lnTo>
                  <a:pt x="0" y="0"/>
                </a:lnTo>
                <a:close/>
              </a:path>
            </a:pathLst>
          </a:custGeom>
          <a:blipFill>
            <a:blip r:embed="rId5"/>
            <a:stretch>
              <a:fillRect l="0" t="0" r="0" b="0"/>
            </a:stretch>
          </a:blipFill>
        </p:spPr>
      </p:sp>
      <p:sp>
        <p:nvSpPr>
          <p:cNvPr name="Freeform 7" id="7" descr="preencoded.png"/>
          <p:cNvSpPr/>
          <p:nvPr/>
        </p:nvSpPr>
        <p:spPr>
          <a:xfrm flipH="false" flipV="false" rot="0">
            <a:off x="8397329" y="292299"/>
            <a:ext cx="1493341" cy="2339579"/>
          </a:xfrm>
          <a:custGeom>
            <a:avLst/>
            <a:gdLst/>
            <a:ahLst/>
            <a:cxnLst/>
            <a:rect r="r" b="b" t="t" l="l"/>
            <a:pathLst>
              <a:path h="2339579" w="1493341">
                <a:moveTo>
                  <a:pt x="0" y="0"/>
                </a:moveTo>
                <a:lnTo>
                  <a:pt x="1493341" y="0"/>
                </a:lnTo>
                <a:lnTo>
                  <a:pt x="1493341" y="2339579"/>
                </a:lnTo>
                <a:lnTo>
                  <a:pt x="0" y="2339579"/>
                </a:lnTo>
                <a:lnTo>
                  <a:pt x="0" y="0"/>
                </a:lnTo>
                <a:close/>
              </a:path>
            </a:pathLst>
          </a:custGeom>
          <a:blipFill>
            <a:blip r:embed="rId6"/>
            <a:stretch>
              <a:fillRect l="0" t="-6" r="0" b="-6"/>
            </a:stretch>
          </a:blipFill>
        </p:spPr>
      </p:sp>
      <p:sp>
        <p:nvSpPr>
          <p:cNvPr name="TextBox 8" id="8"/>
          <p:cNvSpPr txBox="true"/>
          <p:nvPr/>
        </p:nvSpPr>
        <p:spPr>
          <a:xfrm rot="0">
            <a:off x="818704" y="3726359"/>
            <a:ext cx="16650592" cy="1404640"/>
          </a:xfrm>
          <a:prstGeom prst="rect">
            <a:avLst/>
          </a:prstGeom>
        </p:spPr>
        <p:txBody>
          <a:bodyPr anchor="t" rtlCol="false" tIns="0" lIns="0" bIns="0" rIns="0">
            <a:spAutoFit/>
          </a:bodyPr>
          <a:lstStyle/>
          <a:p>
            <a:pPr algn="l">
              <a:lnSpc>
                <a:spcPts val="5374"/>
              </a:lnSpc>
            </a:pPr>
            <a:r>
              <a:rPr lang="en-US" sz="4312" b="true">
                <a:solidFill>
                  <a:srgbClr val="FFFFFF"/>
                </a:solidFill>
                <a:latin typeface="Arimo Bold"/>
                <a:ea typeface="Arimo Bold"/>
                <a:cs typeface="Arimo Bold"/>
                <a:sym typeface="Arimo Bold"/>
              </a:rPr>
              <a:t>Introduction: Importance of Understanding Global Cancer Trends and Medical Investment Patterns</a:t>
            </a:r>
          </a:p>
        </p:txBody>
      </p:sp>
      <p:grpSp>
        <p:nvGrpSpPr>
          <p:cNvPr name="Group 9" id="9"/>
          <p:cNvGrpSpPr/>
          <p:nvPr/>
        </p:nvGrpSpPr>
        <p:grpSpPr>
          <a:xfrm rot="0">
            <a:off x="804416" y="5730627"/>
            <a:ext cx="554831" cy="554831"/>
            <a:chOff x="0" y="0"/>
            <a:chExt cx="739775" cy="739775"/>
          </a:xfrm>
        </p:grpSpPr>
        <p:sp>
          <p:nvSpPr>
            <p:cNvPr name="Freeform 10" id="10"/>
            <p:cNvSpPr/>
            <p:nvPr/>
          </p:nvSpPr>
          <p:spPr>
            <a:xfrm flipH="false" flipV="false" rot="0">
              <a:off x="19050" y="19050"/>
              <a:ext cx="701675" cy="701675"/>
            </a:xfrm>
            <a:custGeom>
              <a:avLst/>
              <a:gdLst/>
              <a:ahLst/>
              <a:cxnLst/>
              <a:rect r="r" b="b" t="t" l="l"/>
              <a:pathLst>
                <a:path h="701675" w="701675">
                  <a:moveTo>
                    <a:pt x="0" y="350774"/>
                  </a:moveTo>
                  <a:cubicBezTo>
                    <a:pt x="0" y="157099"/>
                    <a:pt x="157099" y="0"/>
                    <a:pt x="350774" y="0"/>
                  </a:cubicBezTo>
                  <a:cubicBezTo>
                    <a:pt x="544449" y="0"/>
                    <a:pt x="701675" y="157099"/>
                    <a:pt x="701675" y="350774"/>
                  </a:cubicBezTo>
                  <a:cubicBezTo>
                    <a:pt x="701675" y="544449"/>
                    <a:pt x="544576" y="701675"/>
                    <a:pt x="350774" y="701675"/>
                  </a:cubicBezTo>
                  <a:cubicBezTo>
                    <a:pt x="156972" y="701675"/>
                    <a:pt x="0" y="544576"/>
                    <a:pt x="0" y="350901"/>
                  </a:cubicBezTo>
                  <a:close/>
                </a:path>
              </a:pathLst>
            </a:custGeom>
            <a:solidFill>
              <a:srgbClr val="00002E"/>
            </a:solidFill>
          </p:spPr>
        </p:sp>
        <p:sp>
          <p:nvSpPr>
            <p:cNvPr name="Freeform 11" id="11"/>
            <p:cNvSpPr/>
            <p:nvPr/>
          </p:nvSpPr>
          <p:spPr>
            <a:xfrm flipH="false" flipV="false" rot="0">
              <a:off x="0" y="0"/>
              <a:ext cx="739775" cy="739775"/>
            </a:xfrm>
            <a:custGeom>
              <a:avLst/>
              <a:gdLst/>
              <a:ahLst/>
              <a:cxnLst/>
              <a:rect r="r" b="b" t="t" l="l"/>
              <a:pathLst>
                <a:path h="739775" w="739775">
                  <a:moveTo>
                    <a:pt x="0" y="369824"/>
                  </a:moveTo>
                  <a:cubicBezTo>
                    <a:pt x="0" y="165608"/>
                    <a:pt x="165608" y="0"/>
                    <a:pt x="369824" y="0"/>
                  </a:cubicBezTo>
                  <a:cubicBezTo>
                    <a:pt x="375666" y="0"/>
                    <a:pt x="381127" y="2667"/>
                    <a:pt x="384683" y="7112"/>
                  </a:cubicBezTo>
                  <a:lnTo>
                    <a:pt x="369824" y="19050"/>
                  </a:lnTo>
                  <a:lnTo>
                    <a:pt x="369824" y="0"/>
                  </a:lnTo>
                  <a:lnTo>
                    <a:pt x="369824" y="19050"/>
                  </a:lnTo>
                  <a:lnTo>
                    <a:pt x="369824" y="0"/>
                  </a:lnTo>
                  <a:cubicBezTo>
                    <a:pt x="574167" y="0"/>
                    <a:pt x="739775" y="165608"/>
                    <a:pt x="739775" y="369824"/>
                  </a:cubicBezTo>
                  <a:cubicBezTo>
                    <a:pt x="739775" y="374904"/>
                    <a:pt x="737743" y="379730"/>
                    <a:pt x="734187" y="383286"/>
                  </a:cubicBezTo>
                  <a:lnTo>
                    <a:pt x="720725" y="369824"/>
                  </a:lnTo>
                  <a:lnTo>
                    <a:pt x="739775" y="369824"/>
                  </a:lnTo>
                  <a:cubicBezTo>
                    <a:pt x="739775" y="574167"/>
                    <a:pt x="574167" y="739648"/>
                    <a:pt x="369951" y="739648"/>
                  </a:cubicBezTo>
                  <a:lnTo>
                    <a:pt x="369951" y="720598"/>
                  </a:lnTo>
                  <a:lnTo>
                    <a:pt x="369951" y="701548"/>
                  </a:lnTo>
                  <a:lnTo>
                    <a:pt x="369951" y="720598"/>
                  </a:lnTo>
                  <a:lnTo>
                    <a:pt x="369951" y="739648"/>
                  </a:lnTo>
                  <a:cubicBezTo>
                    <a:pt x="165608" y="739775"/>
                    <a:pt x="0" y="574167"/>
                    <a:pt x="0" y="369951"/>
                  </a:cubicBezTo>
                  <a:lnTo>
                    <a:pt x="19050" y="369951"/>
                  </a:lnTo>
                  <a:lnTo>
                    <a:pt x="0" y="369951"/>
                  </a:lnTo>
                  <a:moveTo>
                    <a:pt x="38100" y="369951"/>
                  </a:moveTo>
                  <a:lnTo>
                    <a:pt x="19050" y="369951"/>
                  </a:lnTo>
                  <a:lnTo>
                    <a:pt x="38100" y="369951"/>
                  </a:lnTo>
                  <a:cubicBezTo>
                    <a:pt x="38100" y="553085"/>
                    <a:pt x="186690" y="701675"/>
                    <a:pt x="369824" y="701675"/>
                  </a:cubicBezTo>
                  <a:cubicBezTo>
                    <a:pt x="380365" y="701675"/>
                    <a:pt x="388874" y="710184"/>
                    <a:pt x="388874" y="720725"/>
                  </a:cubicBezTo>
                  <a:cubicBezTo>
                    <a:pt x="388874" y="731266"/>
                    <a:pt x="380365" y="739775"/>
                    <a:pt x="369824" y="739775"/>
                  </a:cubicBezTo>
                  <a:cubicBezTo>
                    <a:pt x="359283" y="739775"/>
                    <a:pt x="350774" y="731266"/>
                    <a:pt x="350774" y="720725"/>
                  </a:cubicBezTo>
                  <a:cubicBezTo>
                    <a:pt x="350774" y="710184"/>
                    <a:pt x="359283" y="701675"/>
                    <a:pt x="369824" y="701675"/>
                  </a:cubicBezTo>
                  <a:cubicBezTo>
                    <a:pt x="553085" y="701675"/>
                    <a:pt x="701548" y="553085"/>
                    <a:pt x="701548" y="369951"/>
                  </a:cubicBezTo>
                  <a:cubicBezTo>
                    <a:pt x="701548" y="364871"/>
                    <a:pt x="703580" y="360045"/>
                    <a:pt x="707136" y="356489"/>
                  </a:cubicBezTo>
                  <a:lnTo>
                    <a:pt x="720598" y="369951"/>
                  </a:lnTo>
                  <a:lnTo>
                    <a:pt x="701548" y="369951"/>
                  </a:lnTo>
                  <a:cubicBezTo>
                    <a:pt x="701675" y="186690"/>
                    <a:pt x="553085" y="38100"/>
                    <a:pt x="369951" y="38100"/>
                  </a:cubicBezTo>
                  <a:cubicBezTo>
                    <a:pt x="364109" y="38100"/>
                    <a:pt x="358648" y="35433"/>
                    <a:pt x="355092" y="30988"/>
                  </a:cubicBezTo>
                  <a:lnTo>
                    <a:pt x="369951" y="19050"/>
                  </a:lnTo>
                  <a:lnTo>
                    <a:pt x="369951" y="38100"/>
                  </a:lnTo>
                  <a:cubicBezTo>
                    <a:pt x="186690" y="38100"/>
                    <a:pt x="38100" y="186690"/>
                    <a:pt x="38100" y="369824"/>
                  </a:cubicBezTo>
                  <a:close/>
                </a:path>
              </a:pathLst>
            </a:custGeom>
            <a:solidFill>
              <a:srgbClr val="F2B42D"/>
            </a:solidFill>
          </p:spPr>
        </p:sp>
      </p:grpSp>
      <p:sp>
        <p:nvSpPr>
          <p:cNvPr name="TextBox 12" id="12"/>
          <p:cNvSpPr txBox="true"/>
          <p:nvPr/>
        </p:nvSpPr>
        <p:spPr>
          <a:xfrm rot="0">
            <a:off x="982712" y="5880944"/>
            <a:ext cx="198090" cy="292150"/>
          </a:xfrm>
          <a:prstGeom prst="rect">
            <a:avLst/>
          </a:prstGeom>
        </p:spPr>
        <p:txBody>
          <a:bodyPr anchor="t" rtlCol="false" tIns="0" lIns="0" bIns="0" rIns="0">
            <a:spAutoFit/>
          </a:bodyPr>
          <a:lstStyle/>
          <a:p>
            <a:pPr algn="ctr">
              <a:lnSpc>
                <a:spcPts val="2562"/>
              </a:lnSpc>
            </a:pPr>
            <a:r>
              <a:rPr lang="en-US" sz="2562" b="true">
                <a:solidFill>
                  <a:srgbClr val="FFFFFF"/>
                </a:solidFill>
                <a:latin typeface="Arimo Bold"/>
                <a:ea typeface="Arimo Bold"/>
                <a:cs typeface="Arimo Bold"/>
                <a:sym typeface="Arimo Bold"/>
              </a:rPr>
              <a:t>1</a:t>
            </a:r>
          </a:p>
        </p:txBody>
      </p:sp>
      <p:sp>
        <p:nvSpPr>
          <p:cNvPr name="TextBox 13" id="13"/>
          <p:cNvSpPr txBox="true"/>
          <p:nvPr/>
        </p:nvSpPr>
        <p:spPr>
          <a:xfrm rot="0">
            <a:off x="1578769" y="5725865"/>
            <a:ext cx="2752279" cy="362991"/>
          </a:xfrm>
          <a:prstGeom prst="rect">
            <a:avLst/>
          </a:prstGeom>
        </p:spPr>
        <p:txBody>
          <a:bodyPr anchor="t" rtlCol="false" tIns="0" lIns="0" bIns="0" rIns="0">
            <a:spAutoFit/>
          </a:bodyPr>
          <a:lstStyle/>
          <a:p>
            <a:pPr algn="l">
              <a:lnSpc>
                <a:spcPts val="2687"/>
              </a:lnSpc>
            </a:pPr>
            <a:r>
              <a:rPr lang="en-US" sz="2125" b="true">
                <a:solidFill>
                  <a:srgbClr val="FFFFFF"/>
                </a:solidFill>
                <a:latin typeface="Arimo Bold"/>
                <a:ea typeface="Arimo Bold"/>
                <a:cs typeface="Arimo Bold"/>
                <a:sym typeface="Arimo Bold"/>
              </a:rPr>
              <a:t>Global Burden</a:t>
            </a:r>
          </a:p>
        </p:txBody>
      </p:sp>
      <p:sp>
        <p:nvSpPr>
          <p:cNvPr name="TextBox 14" id="14"/>
          <p:cNvSpPr txBox="true"/>
          <p:nvPr/>
        </p:nvSpPr>
        <p:spPr>
          <a:xfrm rot="0">
            <a:off x="1578769" y="6162526"/>
            <a:ext cx="7448401" cy="1189584"/>
          </a:xfrm>
          <a:prstGeom prst="rect">
            <a:avLst/>
          </a:prstGeom>
        </p:spPr>
        <p:txBody>
          <a:bodyPr anchor="t" rtlCol="false" tIns="0" lIns="0" bIns="0" rIns="0">
            <a:spAutoFit/>
          </a:bodyPr>
          <a:lstStyle/>
          <a:p>
            <a:pPr algn="l">
              <a:lnSpc>
                <a:spcPts val="2937"/>
              </a:lnSpc>
            </a:pPr>
            <a:r>
              <a:rPr lang="en-US" sz="1812">
                <a:solidFill>
                  <a:srgbClr val="FFFFFF"/>
                </a:solidFill>
                <a:latin typeface="PT Sans"/>
                <a:ea typeface="PT Sans"/>
                <a:cs typeface="PT Sans"/>
                <a:sym typeface="PT Sans"/>
              </a:rPr>
              <a:t>Cancer is a significant public health burden, responsible for a substantial number of deaths worldwide. The incidence and mortality rates vary considerably across regions and countries.</a:t>
            </a:r>
          </a:p>
        </p:txBody>
      </p:sp>
      <p:grpSp>
        <p:nvGrpSpPr>
          <p:cNvPr name="Group 15" id="15"/>
          <p:cNvGrpSpPr/>
          <p:nvPr/>
        </p:nvGrpSpPr>
        <p:grpSpPr>
          <a:xfrm rot="0">
            <a:off x="9246691" y="5730627"/>
            <a:ext cx="554831" cy="554831"/>
            <a:chOff x="0" y="0"/>
            <a:chExt cx="739775" cy="739775"/>
          </a:xfrm>
        </p:grpSpPr>
        <p:sp>
          <p:nvSpPr>
            <p:cNvPr name="Freeform 16" id="16"/>
            <p:cNvSpPr/>
            <p:nvPr/>
          </p:nvSpPr>
          <p:spPr>
            <a:xfrm flipH="false" flipV="false" rot="0">
              <a:off x="19050" y="19050"/>
              <a:ext cx="701675" cy="701675"/>
            </a:xfrm>
            <a:custGeom>
              <a:avLst/>
              <a:gdLst/>
              <a:ahLst/>
              <a:cxnLst/>
              <a:rect r="r" b="b" t="t" l="l"/>
              <a:pathLst>
                <a:path h="701675" w="701675">
                  <a:moveTo>
                    <a:pt x="0" y="350774"/>
                  </a:moveTo>
                  <a:cubicBezTo>
                    <a:pt x="0" y="157099"/>
                    <a:pt x="157099" y="0"/>
                    <a:pt x="350774" y="0"/>
                  </a:cubicBezTo>
                  <a:cubicBezTo>
                    <a:pt x="544449" y="0"/>
                    <a:pt x="701675" y="157099"/>
                    <a:pt x="701675" y="350774"/>
                  </a:cubicBezTo>
                  <a:cubicBezTo>
                    <a:pt x="701675" y="544449"/>
                    <a:pt x="544576" y="701675"/>
                    <a:pt x="350774" y="701675"/>
                  </a:cubicBezTo>
                  <a:cubicBezTo>
                    <a:pt x="156972" y="701675"/>
                    <a:pt x="0" y="544576"/>
                    <a:pt x="0" y="350901"/>
                  </a:cubicBezTo>
                  <a:close/>
                </a:path>
              </a:pathLst>
            </a:custGeom>
            <a:solidFill>
              <a:srgbClr val="00002E"/>
            </a:solidFill>
          </p:spPr>
        </p:sp>
        <p:sp>
          <p:nvSpPr>
            <p:cNvPr name="Freeform 17" id="17"/>
            <p:cNvSpPr/>
            <p:nvPr/>
          </p:nvSpPr>
          <p:spPr>
            <a:xfrm flipH="false" flipV="false" rot="0">
              <a:off x="0" y="0"/>
              <a:ext cx="739775" cy="739775"/>
            </a:xfrm>
            <a:custGeom>
              <a:avLst/>
              <a:gdLst/>
              <a:ahLst/>
              <a:cxnLst/>
              <a:rect r="r" b="b" t="t" l="l"/>
              <a:pathLst>
                <a:path h="739775" w="739775">
                  <a:moveTo>
                    <a:pt x="0" y="369824"/>
                  </a:moveTo>
                  <a:cubicBezTo>
                    <a:pt x="0" y="165608"/>
                    <a:pt x="165608" y="0"/>
                    <a:pt x="369824" y="0"/>
                  </a:cubicBezTo>
                  <a:cubicBezTo>
                    <a:pt x="375666" y="0"/>
                    <a:pt x="381127" y="2667"/>
                    <a:pt x="384683" y="7112"/>
                  </a:cubicBezTo>
                  <a:lnTo>
                    <a:pt x="369824" y="19050"/>
                  </a:lnTo>
                  <a:lnTo>
                    <a:pt x="369824" y="0"/>
                  </a:lnTo>
                  <a:lnTo>
                    <a:pt x="369824" y="19050"/>
                  </a:lnTo>
                  <a:lnTo>
                    <a:pt x="369824" y="0"/>
                  </a:lnTo>
                  <a:cubicBezTo>
                    <a:pt x="574167" y="0"/>
                    <a:pt x="739775" y="165608"/>
                    <a:pt x="739775" y="369824"/>
                  </a:cubicBezTo>
                  <a:cubicBezTo>
                    <a:pt x="739775" y="374904"/>
                    <a:pt x="737743" y="379730"/>
                    <a:pt x="734187" y="383286"/>
                  </a:cubicBezTo>
                  <a:lnTo>
                    <a:pt x="720725" y="369824"/>
                  </a:lnTo>
                  <a:lnTo>
                    <a:pt x="739775" y="369824"/>
                  </a:lnTo>
                  <a:cubicBezTo>
                    <a:pt x="739775" y="574167"/>
                    <a:pt x="574167" y="739648"/>
                    <a:pt x="369951" y="739648"/>
                  </a:cubicBezTo>
                  <a:lnTo>
                    <a:pt x="369951" y="720598"/>
                  </a:lnTo>
                  <a:lnTo>
                    <a:pt x="369951" y="701548"/>
                  </a:lnTo>
                  <a:lnTo>
                    <a:pt x="369951" y="720598"/>
                  </a:lnTo>
                  <a:lnTo>
                    <a:pt x="369951" y="739648"/>
                  </a:lnTo>
                  <a:cubicBezTo>
                    <a:pt x="165608" y="739775"/>
                    <a:pt x="0" y="574167"/>
                    <a:pt x="0" y="369951"/>
                  </a:cubicBezTo>
                  <a:lnTo>
                    <a:pt x="19050" y="369951"/>
                  </a:lnTo>
                  <a:lnTo>
                    <a:pt x="0" y="369951"/>
                  </a:lnTo>
                  <a:moveTo>
                    <a:pt x="38100" y="369951"/>
                  </a:moveTo>
                  <a:lnTo>
                    <a:pt x="19050" y="369951"/>
                  </a:lnTo>
                  <a:lnTo>
                    <a:pt x="38100" y="369951"/>
                  </a:lnTo>
                  <a:cubicBezTo>
                    <a:pt x="38100" y="553085"/>
                    <a:pt x="186690" y="701675"/>
                    <a:pt x="369824" y="701675"/>
                  </a:cubicBezTo>
                  <a:cubicBezTo>
                    <a:pt x="380365" y="701675"/>
                    <a:pt x="388874" y="710184"/>
                    <a:pt x="388874" y="720725"/>
                  </a:cubicBezTo>
                  <a:cubicBezTo>
                    <a:pt x="388874" y="731266"/>
                    <a:pt x="380365" y="739775"/>
                    <a:pt x="369824" y="739775"/>
                  </a:cubicBezTo>
                  <a:cubicBezTo>
                    <a:pt x="359283" y="739775"/>
                    <a:pt x="350774" y="731266"/>
                    <a:pt x="350774" y="720725"/>
                  </a:cubicBezTo>
                  <a:cubicBezTo>
                    <a:pt x="350774" y="710184"/>
                    <a:pt x="359283" y="701675"/>
                    <a:pt x="369824" y="701675"/>
                  </a:cubicBezTo>
                  <a:cubicBezTo>
                    <a:pt x="553085" y="701675"/>
                    <a:pt x="701548" y="553085"/>
                    <a:pt x="701548" y="369951"/>
                  </a:cubicBezTo>
                  <a:cubicBezTo>
                    <a:pt x="701548" y="364871"/>
                    <a:pt x="703580" y="360045"/>
                    <a:pt x="707136" y="356489"/>
                  </a:cubicBezTo>
                  <a:lnTo>
                    <a:pt x="720598" y="369951"/>
                  </a:lnTo>
                  <a:lnTo>
                    <a:pt x="701548" y="369951"/>
                  </a:lnTo>
                  <a:cubicBezTo>
                    <a:pt x="701675" y="186690"/>
                    <a:pt x="553085" y="38100"/>
                    <a:pt x="369951" y="38100"/>
                  </a:cubicBezTo>
                  <a:cubicBezTo>
                    <a:pt x="364109" y="38100"/>
                    <a:pt x="358648" y="35433"/>
                    <a:pt x="355092" y="30988"/>
                  </a:cubicBezTo>
                  <a:lnTo>
                    <a:pt x="369951" y="19050"/>
                  </a:lnTo>
                  <a:lnTo>
                    <a:pt x="369951" y="38100"/>
                  </a:lnTo>
                  <a:cubicBezTo>
                    <a:pt x="186690" y="38100"/>
                    <a:pt x="38100" y="186690"/>
                    <a:pt x="38100" y="369824"/>
                  </a:cubicBezTo>
                  <a:close/>
                </a:path>
              </a:pathLst>
            </a:custGeom>
            <a:solidFill>
              <a:srgbClr val="D7425E"/>
            </a:solidFill>
          </p:spPr>
        </p:sp>
      </p:grpSp>
      <p:sp>
        <p:nvSpPr>
          <p:cNvPr name="TextBox 18" id="18"/>
          <p:cNvSpPr txBox="true"/>
          <p:nvPr/>
        </p:nvSpPr>
        <p:spPr>
          <a:xfrm rot="0">
            <a:off x="9424988" y="5880944"/>
            <a:ext cx="198090" cy="292150"/>
          </a:xfrm>
          <a:prstGeom prst="rect">
            <a:avLst/>
          </a:prstGeom>
        </p:spPr>
        <p:txBody>
          <a:bodyPr anchor="t" rtlCol="false" tIns="0" lIns="0" bIns="0" rIns="0">
            <a:spAutoFit/>
          </a:bodyPr>
          <a:lstStyle/>
          <a:p>
            <a:pPr algn="ctr">
              <a:lnSpc>
                <a:spcPts val="2562"/>
              </a:lnSpc>
            </a:pPr>
            <a:r>
              <a:rPr lang="en-US" sz="2562" b="true">
                <a:solidFill>
                  <a:srgbClr val="FFFFFF"/>
                </a:solidFill>
                <a:latin typeface="Arimo Bold"/>
                <a:ea typeface="Arimo Bold"/>
                <a:cs typeface="Arimo Bold"/>
                <a:sym typeface="Arimo Bold"/>
              </a:rPr>
              <a:t>2</a:t>
            </a:r>
          </a:p>
        </p:txBody>
      </p:sp>
      <p:sp>
        <p:nvSpPr>
          <p:cNvPr name="TextBox 19" id="19"/>
          <p:cNvSpPr txBox="true"/>
          <p:nvPr/>
        </p:nvSpPr>
        <p:spPr>
          <a:xfrm rot="0">
            <a:off x="10021044" y="5725865"/>
            <a:ext cx="2752279" cy="362991"/>
          </a:xfrm>
          <a:prstGeom prst="rect">
            <a:avLst/>
          </a:prstGeom>
        </p:spPr>
        <p:txBody>
          <a:bodyPr anchor="t" rtlCol="false" tIns="0" lIns="0" bIns="0" rIns="0">
            <a:spAutoFit/>
          </a:bodyPr>
          <a:lstStyle/>
          <a:p>
            <a:pPr algn="l">
              <a:lnSpc>
                <a:spcPts val="2687"/>
              </a:lnSpc>
            </a:pPr>
            <a:r>
              <a:rPr lang="en-US" sz="2125" b="true">
                <a:solidFill>
                  <a:srgbClr val="FFFFFF"/>
                </a:solidFill>
                <a:latin typeface="Arimo Bold"/>
                <a:ea typeface="Arimo Bold"/>
                <a:cs typeface="Arimo Bold"/>
                <a:sym typeface="Arimo Bold"/>
              </a:rPr>
              <a:t>Resource Allocation</a:t>
            </a:r>
          </a:p>
        </p:txBody>
      </p:sp>
      <p:sp>
        <p:nvSpPr>
          <p:cNvPr name="TextBox 20" id="20"/>
          <p:cNvSpPr txBox="true"/>
          <p:nvPr/>
        </p:nvSpPr>
        <p:spPr>
          <a:xfrm rot="0">
            <a:off x="10021044" y="6162526"/>
            <a:ext cx="7448401" cy="1189584"/>
          </a:xfrm>
          <a:prstGeom prst="rect">
            <a:avLst/>
          </a:prstGeom>
        </p:spPr>
        <p:txBody>
          <a:bodyPr anchor="t" rtlCol="false" tIns="0" lIns="0" bIns="0" rIns="0">
            <a:spAutoFit/>
          </a:bodyPr>
          <a:lstStyle/>
          <a:p>
            <a:pPr algn="l">
              <a:lnSpc>
                <a:spcPts val="2937"/>
              </a:lnSpc>
            </a:pPr>
            <a:r>
              <a:rPr lang="en-US" sz="1812">
                <a:solidFill>
                  <a:srgbClr val="FFFFFF"/>
                </a:solidFill>
                <a:latin typeface="PT Sans"/>
                <a:ea typeface="PT Sans"/>
                <a:cs typeface="PT Sans"/>
                <a:sym typeface="PT Sans"/>
              </a:rPr>
              <a:t>Effective resource allocation is critical for improving cancer prevention, diagnosis, treatment, and palliative care. Understanding where resources are needed most is essential for maximizing impact.</a:t>
            </a:r>
          </a:p>
        </p:txBody>
      </p:sp>
      <p:grpSp>
        <p:nvGrpSpPr>
          <p:cNvPr name="Group 21" id="21"/>
          <p:cNvGrpSpPr/>
          <p:nvPr/>
        </p:nvGrpSpPr>
        <p:grpSpPr>
          <a:xfrm rot="0">
            <a:off x="804416" y="7834759"/>
            <a:ext cx="554831" cy="554831"/>
            <a:chOff x="0" y="0"/>
            <a:chExt cx="739775" cy="739775"/>
          </a:xfrm>
        </p:grpSpPr>
        <p:sp>
          <p:nvSpPr>
            <p:cNvPr name="Freeform 22" id="22"/>
            <p:cNvSpPr/>
            <p:nvPr/>
          </p:nvSpPr>
          <p:spPr>
            <a:xfrm flipH="false" flipV="false" rot="0">
              <a:off x="19050" y="19050"/>
              <a:ext cx="701675" cy="701675"/>
            </a:xfrm>
            <a:custGeom>
              <a:avLst/>
              <a:gdLst/>
              <a:ahLst/>
              <a:cxnLst/>
              <a:rect r="r" b="b" t="t" l="l"/>
              <a:pathLst>
                <a:path h="701675" w="701675">
                  <a:moveTo>
                    <a:pt x="0" y="350774"/>
                  </a:moveTo>
                  <a:cubicBezTo>
                    <a:pt x="0" y="157099"/>
                    <a:pt x="157099" y="0"/>
                    <a:pt x="350774" y="0"/>
                  </a:cubicBezTo>
                  <a:cubicBezTo>
                    <a:pt x="544449" y="0"/>
                    <a:pt x="701675" y="157099"/>
                    <a:pt x="701675" y="350774"/>
                  </a:cubicBezTo>
                  <a:cubicBezTo>
                    <a:pt x="701675" y="544449"/>
                    <a:pt x="544576" y="701675"/>
                    <a:pt x="350774" y="701675"/>
                  </a:cubicBezTo>
                  <a:cubicBezTo>
                    <a:pt x="156972" y="701675"/>
                    <a:pt x="0" y="544576"/>
                    <a:pt x="0" y="350901"/>
                  </a:cubicBezTo>
                  <a:close/>
                </a:path>
              </a:pathLst>
            </a:custGeom>
            <a:solidFill>
              <a:srgbClr val="00002E"/>
            </a:solidFill>
          </p:spPr>
        </p:sp>
        <p:sp>
          <p:nvSpPr>
            <p:cNvPr name="Freeform 23" id="23"/>
            <p:cNvSpPr/>
            <p:nvPr/>
          </p:nvSpPr>
          <p:spPr>
            <a:xfrm flipH="false" flipV="false" rot="0">
              <a:off x="0" y="0"/>
              <a:ext cx="739775" cy="739775"/>
            </a:xfrm>
            <a:custGeom>
              <a:avLst/>
              <a:gdLst/>
              <a:ahLst/>
              <a:cxnLst/>
              <a:rect r="r" b="b" t="t" l="l"/>
              <a:pathLst>
                <a:path h="739775" w="739775">
                  <a:moveTo>
                    <a:pt x="0" y="369824"/>
                  </a:moveTo>
                  <a:cubicBezTo>
                    <a:pt x="0" y="165608"/>
                    <a:pt x="165608" y="0"/>
                    <a:pt x="369824" y="0"/>
                  </a:cubicBezTo>
                  <a:cubicBezTo>
                    <a:pt x="375666" y="0"/>
                    <a:pt x="381127" y="2667"/>
                    <a:pt x="384683" y="7112"/>
                  </a:cubicBezTo>
                  <a:lnTo>
                    <a:pt x="369824" y="19050"/>
                  </a:lnTo>
                  <a:lnTo>
                    <a:pt x="369824" y="0"/>
                  </a:lnTo>
                  <a:lnTo>
                    <a:pt x="369824" y="19050"/>
                  </a:lnTo>
                  <a:lnTo>
                    <a:pt x="369824" y="0"/>
                  </a:lnTo>
                  <a:cubicBezTo>
                    <a:pt x="574167" y="0"/>
                    <a:pt x="739775" y="165608"/>
                    <a:pt x="739775" y="369824"/>
                  </a:cubicBezTo>
                  <a:cubicBezTo>
                    <a:pt x="739775" y="374904"/>
                    <a:pt x="737743" y="379730"/>
                    <a:pt x="734187" y="383286"/>
                  </a:cubicBezTo>
                  <a:lnTo>
                    <a:pt x="720725" y="369824"/>
                  </a:lnTo>
                  <a:lnTo>
                    <a:pt x="739775" y="369824"/>
                  </a:lnTo>
                  <a:cubicBezTo>
                    <a:pt x="739775" y="574167"/>
                    <a:pt x="574167" y="739648"/>
                    <a:pt x="369951" y="739648"/>
                  </a:cubicBezTo>
                  <a:lnTo>
                    <a:pt x="369951" y="720598"/>
                  </a:lnTo>
                  <a:lnTo>
                    <a:pt x="369951" y="701548"/>
                  </a:lnTo>
                  <a:lnTo>
                    <a:pt x="369951" y="720598"/>
                  </a:lnTo>
                  <a:lnTo>
                    <a:pt x="369951" y="739648"/>
                  </a:lnTo>
                  <a:cubicBezTo>
                    <a:pt x="165608" y="739775"/>
                    <a:pt x="0" y="574167"/>
                    <a:pt x="0" y="369951"/>
                  </a:cubicBezTo>
                  <a:lnTo>
                    <a:pt x="19050" y="369951"/>
                  </a:lnTo>
                  <a:lnTo>
                    <a:pt x="0" y="369951"/>
                  </a:lnTo>
                  <a:moveTo>
                    <a:pt x="38100" y="369951"/>
                  </a:moveTo>
                  <a:lnTo>
                    <a:pt x="19050" y="369951"/>
                  </a:lnTo>
                  <a:lnTo>
                    <a:pt x="38100" y="369951"/>
                  </a:lnTo>
                  <a:cubicBezTo>
                    <a:pt x="38100" y="553085"/>
                    <a:pt x="186690" y="701675"/>
                    <a:pt x="369824" y="701675"/>
                  </a:cubicBezTo>
                  <a:cubicBezTo>
                    <a:pt x="380365" y="701675"/>
                    <a:pt x="388874" y="710184"/>
                    <a:pt x="388874" y="720725"/>
                  </a:cubicBezTo>
                  <a:cubicBezTo>
                    <a:pt x="388874" y="731266"/>
                    <a:pt x="380365" y="739775"/>
                    <a:pt x="369824" y="739775"/>
                  </a:cubicBezTo>
                  <a:cubicBezTo>
                    <a:pt x="359283" y="739775"/>
                    <a:pt x="350774" y="731266"/>
                    <a:pt x="350774" y="720725"/>
                  </a:cubicBezTo>
                  <a:cubicBezTo>
                    <a:pt x="350774" y="710184"/>
                    <a:pt x="359283" y="701675"/>
                    <a:pt x="369824" y="701675"/>
                  </a:cubicBezTo>
                  <a:cubicBezTo>
                    <a:pt x="553085" y="701675"/>
                    <a:pt x="701548" y="553085"/>
                    <a:pt x="701548" y="369951"/>
                  </a:cubicBezTo>
                  <a:cubicBezTo>
                    <a:pt x="701548" y="364871"/>
                    <a:pt x="703580" y="360045"/>
                    <a:pt x="707136" y="356489"/>
                  </a:cubicBezTo>
                  <a:lnTo>
                    <a:pt x="720598" y="369951"/>
                  </a:lnTo>
                  <a:lnTo>
                    <a:pt x="701548" y="369951"/>
                  </a:lnTo>
                  <a:cubicBezTo>
                    <a:pt x="701675" y="186690"/>
                    <a:pt x="553085" y="38100"/>
                    <a:pt x="369951" y="38100"/>
                  </a:cubicBezTo>
                  <a:cubicBezTo>
                    <a:pt x="364109" y="38100"/>
                    <a:pt x="358648" y="35433"/>
                    <a:pt x="355092" y="30988"/>
                  </a:cubicBezTo>
                  <a:lnTo>
                    <a:pt x="369951" y="19050"/>
                  </a:lnTo>
                  <a:lnTo>
                    <a:pt x="369951" y="38100"/>
                  </a:lnTo>
                  <a:cubicBezTo>
                    <a:pt x="186690" y="38100"/>
                    <a:pt x="38100" y="186690"/>
                    <a:pt x="38100" y="369824"/>
                  </a:cubicBezTo>
                  <a:close/>
                </a:path>
              </a:pathLst>
            </a:custGeom>
            <a:solidFill>
              <a:srgbClr val="DD785E"/>
            </a:solidFill>
          </p:spPr>
        </p:sp>
      </p:grpSp>
      <p:sp>
        <p:nvSpPr>
          <p:cNvPr name="TextBox 24" id="24"/>
          <p:cNvSpPr txBox="true"/>
          <p:nvPr/>
        </p:nvSpPr>
        <p:spPr>
          <a:xfrm rot="0">
            <a:off x="982712" y="7985075"/>
            <a:ext cx="198090" cy="292150"/>
          </a:xfrm>
          <a:prstGeom prst="rect">
            <a:avLst/>
          </a:prstGeom>
        </p:spPr>
        <p:txBody>
          <a:bodyPr anchor="t" rtlCol="false" tIns="0" lIns="0" bIns="0" rIns="0">
            <a:spAutoFit/>
          </a:bodyPr>
          <a:lstStyle/>
          <a:p>
            <a:pPr algn="ctr">
              <a:lnSpc>
                <a:spcPts val="2562"/>
              </a:lnSpc>
            </a:pPr>
            <a:r>
              <a:rPr lang="en-US" sz="2562" b="true">
                <a:solidFill>
                  <a:srgbClr val="FFFFFF"/>
                </a:solidFill>
                <a:latin typeface="Arimo Bold"/>
                <a:ea typeface="Arimo Bold"/>
                <a:cs typeface="Arimo Bold"/>
                <a:sym typeface="Arimo Bold"/>
              </a:rPr>
              <a:t>3</a:t>
            </a:r>
          </a:p>
        </p:txBody>
      </p:sp>
      <p:sp>
        <p:nvSpPr>
          <p:cNvPr name="TextBox 25" id="25"/>
          <p:cNvSpPr txBox="true"/>
          <p:nvPr/>
        </p:nvSpPr>
        <p:spPr>
          <a:xfrm rot="0">
            <a:off x="1578769" y="7829996"/>
            <a:ext cx="2752279" cy="362991"/>
          </a:xfrm>
          <a:prstGeom prst="rect">
            <a:avLst/>
          </a:prstGeom>
        </p:spPr>
        <p:txBody>
          <a:bodyPr anchor="t" rtlCol="false" tIns="0" lIns="0" bIns="0" rIns="0">
            <a:spAutoFit/>
          </a:bodyPr>
          <a:lstStyle/>
          <a:p>
            <a:pPr algn="l">
              <a:lnSpc>
                <a:spcPts val="2687"/>
              </a:lnSpc>
            </a:pPr>
            <a:r>
              <a:rPr lang="en-US" sz="2125" b="true">
                <a:solidFill>
                  <a:srgbClr val="FFFFFF"/>
                </a:solidFill>
                <a:latin typeface="Arimo Bold"/>
                <a:ea typeface="Arimo Bold"/>
                <a:cs typeface="Arimo Bold"/>
                <a:sym typeface="Arimo Bold"/>
              </a:rPr>
              <a:t>Health Disparities</a:t>
            </a:r>
          </a:p>
        </p:txBody>
      </p:sp>
      <p:sp>
        <p:nvSpPr>
          <p:cNvPr name="TextBox 26" id="26"/>
          <p:cNvSpPr txBox="true"/>
          <p:nvPr/>
        </p:nvSpPr>
        <p:spPr>
          <a:xfrm rot="0">
            <a:off x="1578769" y="8266659"/>
            <a:ext cx="7448401" cy="1189584"/>
          </a:xfrm>
          <a:prstGeom prst="rect">
            <a:avLst/>
          </a:prstGeom>
        </p:spPr>
        <p:txBody>
          <a:bodyPr anchor="t" rtlCol="false" tIns="0" lIns="0" bIns="0" rIns="0">
            <a:spAutoFit/>
          </a:bodyPr>
          <a:lstStyle/>
          <a:p>
            <a:pPr algn="l">
              <a:lnSpc>
                <a:spcPts val="2937"/>
              </a:lnSpc>
            </a:pPr>
            <a:r>
              <a:rPr lang="en-US" sz="1812">
                <a:solidFill>
                  <a:srgbClr val="FFFFFF"/>
                </a:solidFill>
                <a:latin typeface="PT Sans"/>
                <a:ea typeface="PT Sans"/>
                <a:cs typeface="PT Sans"/>
                <a:sym typeface="PT Sans"/>
              </a:rPr>
              <a:t>Health disparities often manifest in cancer outcomes, with certain populations experiencing higher incidence, mortality, and lower access to quality care.</a:t>
            </a:r>
          </a:p>
        </p:txBody>
      </p:sp>
      <p:grpSp>
        <p:nvGrpSpPr>
          <p:cNvPr name="Group 27" id="27"/>
          <p:cNvGrpSpPr/>
          <p:nvPr/>
        </p:nvGrpSpPr>
        <p:grpSpPr>
          <a:xfrm rot="0">
            <a:off x="9246691" y="7834759"/>
            <a:ext cx="554831" cy="554831"/>
            <a:chOff x="0" y="0"/>
            <a:chExt cx="739775" cy="739775"/>
          </a:xfrm>
        </p:grpSpPr>
        <p:sp>
          <p:nvSpPr>
            <p:cNvPr name="Freeform 28" id="28"/>
            <p:cNvSpPr/>
            <p:nvPr/>
          </p:nvSpPr>
          <p:spPr>
            <a:xfrm flipH="false" flipV="false" rot="0">
              <a:off x="19050" y="19050"/>
              <a:ext cx="701675" cy="701675"/>
            </a:xfrm>
            <a:custGeom>
              <a:avLst/>
              <a:gdLst/>
              <a:ahLst/>
              <a:cxnLst/>
              <a:rect r="r" b="b" t="t" l="l"/>
              <a:pathLst>
                <a:path h="701675" w="701675">
                  <a:moveTo>
                    <a:pt x="0" y="350774"/>
                  </a:moveTo>
                  <a:cubicBezTo>
                    <a:pt x="0" y="157099"/>
                    <a:pt x="157099" y="0"/>
                    <a:pt x="350774" y="0"/>
                  </a:cubicBezTo>
                  <a:cubicBezTo>
                    <a:pt x="544449" y="0"/>
                    <a:pt x="701675" y="157099"/>
                    <a:pt x="701675" y="350774"/>
                  </a:cubicBezTo>
                  <a:cubicBezTo>
                    <a:pt x="701675" y="544449"/>
                    <a:pt x="544576" y="701675"/>
                    <a:pt x="350774" y="701675"/>
                  </a:cubicBezTo>
                  <a:cubicBezTo>
                    <a:pt x="156972" y="701675"/>
                    <a:pt x="0" y="544576"/>
                    <a:pt x="0" y="350901"/>
                  </a:cubicBezTo>
                  <a:close/>
                </a:path>
              </a:pathLst>
            </a:custGeom>
            <a:solidFill>
              <a:srgbClr val="00002E"/>
            </a:solidFill>
          </p:spPr>
        </p:sp>
        <p:sp>
          <p:nvSpPr>
            <p:cNvPr name="Freeform 29" id="29"/>
            <p:cNvSpPr/>
            <p:nvPr/>
          </p:nvSpPr>
          <p:spPr>
            <a:xfrm flipH="false" flipV="false" rot="0">
              <a:off x="0" y="0"/>
              <a:ext cx="739775" cy="739775"/>
            </a:xfrm>
            <a:custGeom>
              <a:avLst/>
              <a:gdLst/>
              <a:ahLst/>
              <a:cxnLst/>
              <a:rect r="r" b="b" t="t" l="l"/>
              <a:pathLst>
                <a:path h="739775" w="739775">
                  <a:moveTo>
                    <a:pt x="0" y="369824"/>
                  </a:moveTo>
                  <a:cubicBezTo>
                    <a:pt x="0" y="165608"/>
                    <a:pt x="165608" y="0"/>
                    <a:pt x="369824" y="0"/>
                  </a:cubicBezTo>
                  <a:cubicBezTo>
                    <a:pt x="375666" y="0"/>
                    <a:pt x="381127" y="2667"/>
                    <a:pt x="384683" y="7112"/>
                  </a:cubicBezTo>
                  <a:lnTo>
                    <a:pt x="369824" y="19050"/>
                  </a:lnTo>
                  <a:lnTo>
                    <a:pt x="369824" y="0"/>
                  </a:lnTo>
                  <a:lnTo>
                    <a:pt x="369824" y="19050"/>
                  </a:lnTo>
                  <a:lnTo>
                    <a:pt x="369824" y="0"/>
                  </a:lnTo>
                  <a:cubicBezTo>
                    <a:pt x="574167" y="0"/>
                    <a:pt x="739775" y="165608"/>
                    <a:pt x="739775" y="369824"/>
                  </a:cubicBezTo>
                  <a:cubicBezTo>
                    <a:pt x="739775" y="374904"/>
                    <a:pt x="737743" y="379730"/>
                    <a:pt x="734187" y="383286"/>
                  </a:cubicBezTo>
                  <a:lnTo>
                    <a:pt x="720725" y="369824"/>
                  </a:lnTo>
                  <a:lnTo>
                    <a:pt x="739775" y="369824"/>
                  </a:lnTo>
                  <a:cubicBezTo>
                    <a:pt x="739775" y="574167"/>
                    <a:pt x="574167" y="739648"/>
                    <a:pt x="369951" y="739648"/>
                  </a:cubicBezTo>
                  <a:lnTo>
                    <a:pt x="369951" y="720598"/>
                  </a:lnTo>
                  <a:lnTo>
                    <a:pt x="369951" y="701548"/>
                  </a:lnTo>
                  <a:lnTo>
                    <a:pt x="369951" y="720598"/>
                  </a:lnTo>
                  <a:lnTo>
                    <a:pt x="369951" y="739648"/>
                  </a:lnTo>
                  <a:cubicBezTo>
                    <a:pt x="165608" y="739775"/>
                    <a:pt x="0" y="574167"/>
                    <a:pt x="0" y="369951"/>
                  </a:cubicBezTo>
                  <a:lnTo>
                    <a:pt x="19050" y="369951"/>
                  </a:lnTo>
                  <a:lnTo>
                    <a:pt x="0" y="369951"/>
                  </a:lnTo>
                  <a:moveTo>
                    <a:pt x="38100" y="369951"/>
                  </a:moveTo>
                  <a:lnTo>
                    <a:pt x="19050" y="369951"/>
                  </a:lnTo>
                  <a:lnTo>
                    <a:pt x="38100" y="369951"/>
                  </a:lnTo>
                  <a:cubicBezTo>
                    <a:pt x="38100" y="553085"/>
                    <a:pt x="186690" y="701675"/>
                    <a:pt x="369824" y="701675"/>
                  </a:cubicBezTo>
                  <a:cubicBezTo>
                    <a:pt x="380365" y="701675"/>
                    <a:pt x="388874" y="710184"/>
                    <a:pt x="388874" y="720725"/>
                  </a:cubicBezTo>
                  <a:cubicBezTo>
                    <a:pt x="388874" y="731266"/>
                    <a:pt x="380365" y="739775"/>
                    <a:pt x="369824" y="739775"/>
                  </a:cubicBezTo>
                  <a:cubicBezTo>
                    <a:pt x="359283" y="739775"/>
                    <a:pt x="350774" y="731266"/>
                    <a:pt x="350774" y="720725"/>
                  </a:cubicBezTo>
                  <a:cubicBezTo>
                    <a:pt x="350774" y="710184"/>
                    <a:pt x="359283" y="701675"/>
                    <a:pt x="369824" y="701675"/>
                  </a:cubicBezTo>
                  <a:cubicBezTo>
                    <a:pt x="553085" y="701675"/>
                    <a:pt x="701548" y="553085"/>
                    <a:pt x="701548" y="369951"/>
                  </a:cubicBezTo>
                  <a:cubicBezTo>
                    <a:pt x="701548" y="364871"/>
                    <a:pt x="703580" y="360045"/>
                    <a:pt x="707136" y="356489"/>
                  </a:cubicBezTo>
                  <a:lnTo>
                    <a:pt x="720598" y="369951"/>
                  </a:lnTo>
                  <a:lnTo>
                    <a:pt x="701548" y="369951"/>
                  </a:lnTo>
                  <a:cubicBezTo>
                    <a:pt x="701675" y="186690"/>
                    <a:pt x="553085" y="38100"/>
                    <a:pt x="369951" y="38100"/>
                  </a:cubicBezTo>
                  <a:cubicBezTo>
                    <a:pt x="364109" y="38100"/>
                    <a:pt x="358648" y="35433"/>
                    <a:pt x="355092" y="30988"/>
                  </a:cubicBezTo>
                  <a:lnTo>
                    <a:pt x="369951" y="19050"/>
                  </a:lnTo>
                  <a:lnTo>
                    <a:pt x="369951" y="38100"/>
                  </a:lnTo>
                  <a:cubicBezTo>
                    <a:pt x="186690" y="38100"/>
                    <a:pt x="38100" y="186690"/>
                    <a:pt x="38100" y="369824"/>
                  </a:cubicBezTo>
                  <a:close/>
                </a:path>
              </a:pathLst>
            </a:custGeom>
            <a:solidFill>
              <a:srgbClr val="48A8E2"/>
            </a:solidFill>
          </p:spPr>
        </p:sp>
      </p:grpSp>
      <p:sp>
        <p:nvSpPr>
          <p:cNvPr name="TextBox 30" id="30"/>
          <p:cNvSpPr txBox="true"/>
          <p:nvPr/>
        </p:nvSpPr>
        <p:spPr>
          <a:xfrm rot="0">
            <a:off x="9424988" y="7985075"/>
            <a:ext cx="198090" cy="292150"/>
          </a:xfrm>
          <a:prstGeom prst="rect">
            <a:avLst/>
          </a:prstGeom>
        </p:spPr>
        <p:txBody>
          <a:bodyPr anchor="t" rtlCol="false" tIns="0" lIns="0" bIns="0" rIns="0">
            <a:spAutoFit/>
          </a:bodyPr>
          <a:lstStyle/>
          <a:p>
            <a:pPr algn="ctr">
              <a:lnSpc>
                <a:spcPts val="2562"/>
              </a:lnSpc>
            </a:pPr>
            <a:r>
              <a:rPr lang="en-US" sz="2562" b="true">
                <a:solidFill>
                  <a:srgbClr val="FFFFFF"/>
                </a:solidFill>
                <a:latin typeface="Arimo Bold"/>
                <a:ea typeface="Arimo Bold"/>
                <a:cs typeface="Arimo Bold"/>
                <a:sym typeface="Arimo Bold"/>
              </a:rPr>
              <a:t>4</a:t>
            </a:r>
          </a:p>
        </p:txBody>
      </p:sp>
      <p:sp>
        <p:nvSpPr>
          <p:cNvPr name="TextBox 31" id="31"/>
          <p:cNvSpPr txBox="true"/>
          <p:nvPr/>
        </p:nvSpPr>
        <p:spPr>
          <a:xfrm rot="0">
            <a:off x="10021044" y="7829996"/>
            <a:ext cx="2752279" cy="362991"/>
          </a:xfrm>
          <a:prstGeom prst="rect">
            <a:avLst/>
          </a:prstGeom>
        </p:spPr>
        <p:txBody>
          <a:bodyPr anchor="t" rtlCol="false" tIns="0" lIns="0" bIns="0" rIns="0">
            <a:spAutoFit/>
          </a:bodyPr>
          <a:lstStyle/>
          <a:p>
            <a:pPr algn="l">
              <a:lnSpc>
                <a:spcPts val="2687"/>
              </a:lnSpc>
            </a:pPr>
            <a:r>
              <a:rPr lang="en-US" sz="2125" b="true">
                <a:solidFill>
                  <a:srgbClr val="FFFFFF"/>
                </a:solidFill>
                <a:latin typeface="Arimo Bold"/>
                <a:ea typeface="Arimo Bold"/>
                <a:cs typeface="Arimo Bold"/>
                <a:sym typeface="Arimo Bold"/>
              </a:rPr>
              <a:t>Geospatial Analysis</a:t>
            </a:r>
          </a:p>
        </p:txBody>
      </p:sp>
      <p:sp>
        <p:nvSpPr>
          <p:cNvPr name="TextBox 32" id="32"/>
          <p:cNvSpPr txBox="true"/>
          <p:nvPr/>
        </p:nvSpPr>
        <p:spPr>
          <a:xfrm rot="0">
            <a:off x="10021044" y="8266659"/>
            <a:ext cx="7448401" cy="1189584"/>
          </a:xfrm>
          <a:prstGeom prst="rect">
            <a:avLst/>
          </a:prstGeom>
        </p:spPr>
        <p:txBody>
          <a:bodyPr anchor="t" rtlCol="false" tIns="0" lIns="0" bIns="0" rIns="0">
            <a:spAutoFit/>
          </a:bodyPr>
          <a:lstStyle/>
          <a:p>
            <a:pPr algn="l">
              <a:lnSpc>
                <a:spcPts val="2937"/>
              </a:lnSpc>
            </a:pPr>
            <a:r>
              <a:rPr lang="en-US" sz="1812">
                <a:solidFill>
                  <a:srgbClr val="FFFFFF"/>
                </a:solidFill>
                <a:latin typeface="PT Sans"/>
                <a:ea typeface="PT Sans"/>
                <a:cs typeface="PT Sans"/>
                <a:sym typeface="PT Sans"/>
              </a:rPr>
              <a:t>Geospatial analysis provides a powerful tool for visualizing and analyzing cancer trends, medical investment patterns, and health disparities across geographic regions.</a:t>
            </a:r>
          </a:p>
        </p:txBody>
      </p:sp>
      <p:sp>
        <p:nvSpPr>
          <p:cNvPr name="Freeform 33" id="33"/>
          <p:cNvSpPr/>
          <p:nvPr/>
        </p:nvSpPr>
        <p:spPr>
          <a:xfrm flipH="false" flipV="false" rot="0">
            <a:off x="14176664" y="9572525"/>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TextBox 6" id="6"/>
          <p:cNvSpPr txBox="true"/>
          <p:nvPr/>
        </p:nvSpPr>
        <p:spPr>
          <a:xfrm rot="0">
            <a:off x="1047155" y="1891904"/>
            <a:ext cx="16193690" cy="1817191"/>
          </a:xfrm>
          <a:prstGeom prst="rect">
            <a:avLst/>
          </a:prstGeom>
        </p:spPr>
        <p:txBody>
          <a:bodyPr anchor="t" rtlCol="false" tIns="0" lIns="0" bIns="0" rIns="0">
            <a:spAutoFit/>
          </a:bodyPr>
          <a:lstStyle/>
          <a:p>
            <a:pPr algn="l">
              <a:lnSpc>
                <a:spcPts val="6875"/>
              </a:lnSpc>
            </a:pPr>
            <a:r>
              <a:rPr lang="en-US" sz="5500" b="true">
                <a:solidFill>
                  <a:srgbClr val="FFFFFF"/>
                </a:solidFill>
                <a:latin typeface="Arimo Bold"/>
                <a:ea typeface="Arimo Bold"/>
                <a:cs typeface="Arimo Bold"/>
                <a:sym typeface="Arimo Bold"/>
              </a:rPr>
              <a:t>Data Sources: IARC GLOBOCAN, World Bank, and Natural Earth</a:t>
            </a:r>
          </a:p>
        </p:txBody>
      </p:sp>
      <p:sp>
        <p:nvSpPr>
          <p:cNvPr name="TextBox 7" id="7"/>
          <p:cNvSpPr txBox="true"/>
          <p:nvPr/>
        </p:nvSpPr>
        <p:spPr>
          <a:xfrm rot="0">
            <a:off x="1047155" y="4418856"/>
            <a:ext cx="3520231" cy="478036"/>
          </a:xfrm>
          <a:prstGeom prst="rect">
            <a:avLst/>
          </a:prstGeom>
        </p:spPr>
        <p:txBody>
          <a:bodyPr anchor="t" rtlCol="false" tIns="0" lIns="0" bIns="0" rIns="0">
            <a:spAutoFit/>
          </a:bodyPr>
          <a:lstStyle/>
          <a:p>
            <a:pPr algn="l">
              <a:lnSpc>
                <a:spcPts val="3437"/>
              </a:lnSpc>
            </a:pPr>
            <a:r>
              <a:rPr lang="en-US" sz="2750" b="true">
                <a:solidFill>
                  <a:srgbClr val="FFFFFF"/>
                </a:solidFill>
                <a:latin typeface="Arimo Bold"/>
                <a:ea typeface="Arimo Bold"/>
                <a:cs typeface="Arimo Bold"/>
                <a:sym typeface="Arimo Bold"/>
              </a:rPr>
              <a:t>IARC GLOBOCAN</a:t>
            </a:r>
          </a:p>
        </p:txBody>
      </p:sp>
      <p:sp>
        <p:nvSpPr>
          <p:cNvPr name="TextBox 8" id="8"/>
          <p:cNvSpPr txBox="true"/>
          <p:nvPr/>
        </p:nvSpPr>
        <p:spPr>
          <a:xfrm rot="0">
            <a:off x="1047155" y="5100786"/>
            <a:ext cx="4910732" cy="2967930"/>
          </a:xfrm>
          <a:prstGeom prst="rect">
            <a:avLst/>
          </a:prstGeom>
        </p:spPr>
        <p:txBody>
          <a:bodyPr anchor="t" rtlCol="false" tIns="0" lIns="0" bIns="0" rIns="0">
            <a:spAutoFit/>
          </a:bodyPr>
          <a:lstStyle/>
          <a:p>
            <a:pPr algn="l">
              <a:lnSpc>
                <a:spcPts val="3750"/>
              </a:lnSpc>
            </a:pPr>
            <a:r>
              <a:rPr lang="en-US" sz="2312">
                <a:solidFill>
                  <a:srgbClr val="FFFFFF"/>
                </a:solidFill>
                <a:latin typeface="PT Sans"/>
                <a:ea typeface="PT Sans"/>
                <a:cs typeface="PT Sans"/>
                <a:sym typeface="PT Sans"/>
              </a:rPr>
              <a:t>The International Agency for Research on Cancer (IARC) GLOBOCAN database provides comprehensive global cancer incidence and mortality data, including age-standardized rates and estimates for specific cancer types.</a:t>
            </a:r>
          </a:p>
        </p:txBody>
      </p:sp>
      <p:sp>
        <p:nvSpPr>
          <p:cNvPr name="TextBox 9" id="9"/>
          <p:cNvSpPr txBox="true"/>
          <p:nvPr/>
        </p:nvSpPr>
        <p:spPr>
          <a:xfrm rot="0">
            <a:off x="6697266" y="4418856"/>
            <a:ext cx="3520231" cy="478036"/>
          </a:xfrm>
          <a:prstGeom prst="rect">
            <a:avLst/>
          </a:prstGeom>
        </p:spPr>
        <p:txBody>
          <a:bodyPr anchor="t" rtlCol="false" tIns="0" lIns="0" bIns="0" rIns="0">
            <a:spAutoFit/>
          </a:bodyPr>
          <a:lstStyle/>
          <a:p>
            <a:pPr algn="l">
              <a:lnSpc>
                <a:spcPts val="3437"/>
              </a:lnSpc>
            </a:pPr>
            <a:r>
              <a:rPr lang="en-US" sz="2750" b="true">
                <a:solidFill>
                  <a:srgbClr val="FFFFFF"/>
                </a:solidFill>
                <a:latin typeface="Arimo Bold"/>
                <a:ea typeface="Arimo Bold"/>
                <a:cs typeface="Arimo Bold"/>
                <a:sym typeface="Arimo Bold"/>
              </a:rPr>
              <a:t>World Bank</a:t>
            </a:r>
          </a:p>
        </p:txBody>
      </p:sp>
      <p:sp>
        <p:nvSpPr>
          <p:cNvPr name="TextBox 10" id="10"/>
          <p:cNvSpPr txBox="true"/>
          <p:nvPr/>
        </p:nvSpPr>
        <p:spPr>
          <a:xfrm rot="0">
            <a:off x="6697266" y="5100786"/>
            <a:ext cx="4910732" cy="2771775"/>
          </a:xfrm>
          <a:prstGeom prst="rect">
            <a:avLst/>
          </a:prstGeom>
        </p:spPr>
        <p:txBody>
          <a:bodyPr anchor="t" rtlCol="false" tIns="0" lIns="0" bIns="0" rIns="0">
            <a:spAutoFit/>
          </a:bodyPr>
          <a:lstStyle/>
          <a:p>
            <a:pPr algn="l">
              <a:lnSpc>
                <a:spcPts val="3750"/>
              </a:lnSpc>
            </a:pPr>
            <a:r>
              <a:rPr lang="en-US" sz="2312">
                <a:solidFill>
                  <a:srgbClr val="FFFFFF"/>
                </a:solidFill>
                <a:latin typeface="PT Sans"/>
                <a:ea typeface="PT Sans"/>
                <a:cs typeface="PT Sans"/>
                <a:sym typeface="PT Sans"/>
              </a:rPr>
              <a:t>The World Bank collects and publishes data on healthcare expenditure, including medical investment for cancer prevention, diagnosis, and treatment, health status across countries.</a:t>
            </a:r>
          </a:p>
        </p:txBody>
      </p:sp>
      <p:sp>
        <p:nvSpPr>
          <p:cNvPr name="TextBox 11" id="11"/>
          <p:cNvSpPr txBox="true"/>
          <p:nvPr/>
        </p:nvSpPr>
        <p:spPr>
          <a:xfrm rot="0">
            <a:off x="12347376" y="4418856"/>
            <a:ext cx="3520231" cy="478036"/>
          </a:xfrm>
          <a:prstGeom prst="rect">
            <a:avLst/>
          </a:prstGeom>
        </p:spPr>
        <p:txBody>
          <a:bodyPr anchor="t" rtlCol="false" tIns="0" lIns="0" bIns="0" rIns="0">
            <a:spAutoFit/>
          </a:bodyPr>
          <a:lstStyle/>
          <a:p>
            <a:pPr algn="l">
              <a:lnSpc>
                <a:spcPts val="3437"/>
              </a:lnSpc>
            </a:pPr>
            <a:r>
              <a:rPr lang="en-US" sz="2750" b="true">
                <a:solidFill>
                  <a:srgbClr val="FFFFFF"/>
                </a:solidFill>
                <a:latin typeface="Arimo Bold"/>
                <a:ea typeface="Arimo Bold"/>
                <a:cs typeface="Arimo Bold"/>
                <a:sym typeface="Arimo Bold"/>
              </a:rPr>
              <a:t>Natural Earth</a:t>
            </a:r>
          </a:p>
        </p:txBody>
      </p:sp>
      <p:sp>
        <p:nvSpPr>
          <p:cNvPr name="TextBox 12" id="12"/>
          <p:cNvSpPr txBox="true"/>
          <p:nvPr/>
        </p:nvSpPr>
        <p:spPr>
          <a:xfrm rot="0">
            <a:off x="12347376" y="5100786"/>
            <a:ext cx="4910732" cy="2967930"/>
          </a:xfrm>
          <a:prstGeom prst="rect">
            <a:avLst/>
          </a:prstGeom>
        </p:spPr>
        <p:txBody>
          <a:bodyPr anchor="t" rtlCol="false" tIns="0" lIns="0" bIns="0" rIns="0">
            <a:spAutoFit/>
          </a:bodyPr>
          <a:lstStyle/>
          <a:p>
            <a:pPr algn="l">
              <a:lnSpc>
                <a:spcPts val="3750"/>
              </a:lnSpc>
            </a:pPr>
            <a:r>
              <a:rPr lang="en-US" sz="2312">
                <a:solidFill>
                  <a:srgbClr val="FFFFFF"/>
                </a:solidFill>
                <a:latin typeface="PT Sans"/>
                <a:ea typeface="PT Sans"/>
                <a:cs typeface="PT Sans"/>
                <a:sym typeface="PT Sans"/>
              </a:rPr>
              <a:t>Natural Earth provides high-quality geospatial data, including administrative boundaries, physical features, and population density, essential for mapping and visualization.</a:t>
            </a:r>
          </a:p>
        </p:txBody>
      </p:sp>
      <p:sp>
        <p:nvSpPr>
          <p:cNvPr name="Freeform 13" id="13"/>
          <p:cNvSpPr/>
          <p:nvPr/>
        </p:nvSpPr>
        <p:spPr>
          <a:xfrm flipH="false" flipV="false" rot="0">
            <a:off x="14310758" y="9446185"/>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TextBox 6" id="6"/>
          <p:cNvSpPr txBox="true"/>
          <p:nvPr/>
        </p:nvSpPr>
        <p:spPr>
          <a:xfrm rot="0">
            <a:off x="855910" y="628055"/>
            <a:ext cx="16576179" cy="1485900"/>
          </a:xfrm>
          <a:prstGeom prst="rect">
            <a:avLst/>
          </a:prstGeom>
        </p:spPr>
        <p:txBody>
          <a:bodyPr anchor="t" rtlCol="false" tIns="0" lIns="0" bIns="0" rIns="0">
            <a:spAutoFit/>
          </a:bodyPr>
          <a:lstStyle/>
          <a:p>
            <a:pPr algn="l">
              <a:lnSpc>
                <a:spcPts val="5625"/>
              </a:lnSpc>
            </a:pPr>
            <a:r>
              <a:rPr lang="en-US" sz="4499" b="true">
                <a:solidFill>
                  <a:srgbClr val="FFFFFF"/>
                </a:solidFill>
                <a:latin typeface="Arimo Bold"/>
                <a:ea typeface="Arimo Bold"/>
                <a:cs typeface="Arimo Bold"/>
                <a:sym typeface="Arimo Bold"/>
              </a:rPr>
              <a:t>Methodology: Geospatial Analysis Using GIS Tools, Including GeoPandas</a:t>
            </a:r>
          </a:p>
        </p:txBody>
      </p:sp>
      <p:sp>
        <p:nvSpPr>
          <p:cNvPr name="TextBox 7" id="7"/>
          <p:cNvSpPr txBox="true"/>
          <p:nvPr/>
        </p:nvSpPr>
        <p:spPr>
          <a:xfrm rot="0">
            <a:off x="855910" y="2536329"/>
            <a:ext cx="16576179" cy="848916"/>
          </a:xfrm>
          <a:prstGeom prst="rect">
            <a:avLst/>
          </a:prstGeom>
        </p:spPr>
        <p:txBody>
          <a:bodyPr anchor="t" rtlCol="false" tIns="0" lIns="0" bIns="0" rIns="0">
            <a:spAutoFit/>
          </a:bodyPr>
          <a:lstStyle/>
          <a:p>
            <a:pPr algn="l">
              <a:lnSpc>
                <a:spcPts val="3062"/>
              </a:lnSpc>
            </a:pPr>
            <a:r>
              <a:rPr lang="en-US" sz="1874">
                <a:solidFill>
                  <a:srgbClr val="FFFFFF"/>
                </a:solidFill>
                <a:latin typeface="PT Sans"/>
                <a:ea typeface="PT Sans"/>
                <a:cs typeface="PT Sans"/>
                <a:sym typeface="PT Sans"/>
              </a:rPr>
              <a:t>Geospatial analysis involves using Geographic Information System (GIS) tools to analyze and interpret geographic data. GeoPandas is a powerful Python library that integrates with the Pandas data analysis library, enabling efficient manipulation and analysis of geospatial data.</a:t>
            </a:r>
          </a:p>
        </p:txBody>
      </p:sp>
      <p:grpSp>
        <p:nvGrpSpPr>
          <p:cNvPr name="Group 8" id="8"/>
          <p:cNvGrpSpPr/>
          <p:nvPr/>
        </p:nvGrpSpPr>
        <p:grpSpPr>
          <a:xfrm rot="0">
            <a:off x="855910" y="6831360"/>
            <a:ext cx="16576179" cy="28575"/>
            <a:chOff x="0" y="0"/>
            <a:chExt cx="22101572" cy="38100"/>
          </a:xfrm>
        </p:grpSpPr>
        <p:sp>
          <p:nvSpPr>
            <p:cNvPr name="Freeform 9" id="9"/>
            <p:cNvSpPr/>
            <p:nvPr/>
          </p:nvSpPr>
          <p:spPr>
            <a:xfrm flipH="false" flipV="false" rot="0">
              <a:off x="0" y="0"/>
              <a:ext cx="22101556" cy="38100"/>
            </a:xfrm>
            <a:custGeom>
              <a:avLst/>
              <a:gdLst/>
              <a:ahLst/>
              <a:cxnLst/>
              <a:rect r="r" b="b" t="t" l="l"/>
              <a:pathLst>
                <a:path h="38100" w="22101556">
                  <a:moveTo>
                    <a:pt x="0" y="19050"/>
                  </a:moveTo>
                  <a:cubicBezTo>
                    <a:pt x="0" y="8509"/>
                    <a:pt x="8509" y="0"/>
                    <a:pt x="19050" y="0"/>
                  </a:cubicBezTo>
                  <a:lnTo>
                    <a:pt x="22082506" y="0"/>
                  </a:lnTo>
                  <a:cubicBezTo>
                    <a:pt x="22093047" y="0"/>
                    <a:pt x="22101556" y="8509"/>
                    <a:pt x="22101556" y="19050"/>
                  </a:cubicBezTo>
                  <a:cubicBezTo>
                    <a:pt x="22101556" y="29591"/>
                    <a:pt x="22093047" y="38100"/>
                    <a:pt x="22082506" y="38100"/>
                  </a:cubicBezTo>
                  <a:lnTo>
                    <a:pt x="19050" y="38100"/>
                  </a:lnTo>
                  <a:cubicBezTo>
                    <a:pt x="8509" y="38100"/>
                    <a:pt x="0" y="29591"/>
                    <a:pt x="0" y="19050"/>
                  </a:cubicBezTo>
                  <a:close/>
                </a:path>
              </a:pathLst>
            </a:custGeom>
            <a:solidFill>
              <a:srgbClr val="FFFFFF">
                <a:alpha val="23922"/>
              </a:srgbClr>
            </a:solidFill>
          </p:spPr>
        </p:sp>
      </p:grpSp>
      <p:grpSp>
        <p:nvGrpSpPr>
          <p:cNvPr name="Group 10" id="10"/>
          <p:cNvGrpSpPr/>
          <p:nvPr/>
        </p:nvGrpSpPr>
        <p:grpSpPr>
          <a:xfrm rot="0">
            <a:off x="3181960" y="5853188"/>
            <a:ext cx="28575" cy="855910"/>
            <a:chOff x="0" y="0"/>
            <a:chExt cx="38100" cy="1141213"/>
          </a:xfrm>
        </p:grpSpPr>
        <p:sp>
          <p:nvSpPr>
            <p:cNvPr name="Freeform 11" id="11"/>
            <p:cNvSpPr/>
            <p:nvPr/>
          </p:nvSpPr>
          <p:spPr>
            <a:xfrm flipH="false" flipV="false" rot="0">
              <a:off x="0" y="0"/>
              <a:ext cx="38100" cy="1141222"/>
            </a:xfrm>
            <a:custGeom>
              <a:avLst/>
              <a:gdLst/>
              <a:ahLst/>
              <a:cxnLst/>
              <a:rect r="r" b="b" t="t" l="l"/>
              <a:pathLst>
                <a:path h="1141222" w="38100">
                  <a:moveTo>
                    <a:pt x="0" y="19050"/>
                  </a:moveTo>
                  <a:cubicBezTo>
                    <a:pt x="0" y="8509"/>
                    <a:pt x="8509" y="0"/>
                    <a:pt x="19050" y="0"/>
                  </a:cubicBezTo>
                  <a:cubicBezTo>
                    <a:pt x="29591" y="0"/>
                    <a:pt x="38100" y="8509"/>
                    <a:pt x="38100" y="19050"/>
                  </a:cubicBezTo>
                  <a:lnTo>
                    <a:pt x="38100" y="1122172"/>
                  </a:lnTo>
                  <a:cubicBezTo>
                    <a:pt x="38100" y="1132713"/>
                    <a:pt x="29591" y="1141222"/>
                    <a:pt x="19050" y="1141222"/>
                  </a:cubicBezTo>
                  <a:cubicBezTo>
                    <a:pt x="8509" y="1141222"/>
                    <a:pt x="0" y="1132713"/>
                    <a:pt x="0" y="1122172"/>
                  </a:cubicBezTo>
                  <a:close/>
                </a:path>
              </a:pathLst>
            </a:custGeom>
            <a:solidFill>
              <a:srgbClr val="F2B42D"/>
            </a:solidFill>
          </p:spPr>
        </p:sp>
      </p:grpSp>
      <p:grpSp>
        <p:nvGrpSpPr>
          <p:cNvPr name="Group 12" id="12"/>
          <p:cNvGrpSpPr/>
          <p:nvPr/>
        </p:nvGrpSpPr>
        <p:grpSpPr>
          <a:xfrm rot="0">
            <a:off x="2892564" y="6556251"/>
            <a:ext cx="578792" cy="578793"/>
            <a:chOff x="0" y="0"/>
            <a:chExt cx="771723" cy="771723"/>
          </a:xfrm>
        </p:grpSpPr>
        <p:sp>
          <p:nvSpPr>
            <p:cNvPr name="Freeform 13" id="13"/>
            <p:cNvSpPr/>
            <p:nvPr/>
          </p:nvSpPr>
          <p:spPr>
            <a:xfrm flipH="false" flipV="false" rot="0">
              <a:off x="19050" y="19050"/>
              <a:ext cx="733679" cy="733679"/>
            </a:xfrm>
            <a:custGeom>
              <a:avLst/>
              <a:gdLst/>
              <a:ahLst/>
              <a:cxnLst/>
              <a:rect r="r" b="b" t="t" l="l"/>
              <a:pathLst>
                <a:path h="733679" w="733679">
                  <a:moveTo>
                    <a:pt x="0" y="366776"/>
                  </a:moveTo>
                  <a:cubicBezTo>
                    <a:pt x="0" y="164211"/>
                    <a:pt x="164211" y="0"/>
                    <a:pt x="366776" y="0"/>
                  </a:cubicBezTo>
                  <a:cubicBezTo>
                    <a:pt x="569341" y="0"/>
                    <a:pt x="733679" y="164211"/>
                    <a:pt x="733679" y="366776"/>
                  </a:cubicBezTo>
                  <a:cubicBezTo>
                    <a:pt x="733679" y="569341"/>
                    <a:pt x="569341" y="733679"/>
                    <a:pt x="366776" y="733679"/>
                  </a:cubicBezTo>
                  <a:cubicBezTo>
                    <a:pt x="164211" y="733679"/>
                    <a:pt x="0" y="569341"/>
                    <a:pt x="0" y="366776"/>
                  </a:cubicBezTo>
                  <a:close/>
                </a:path>
              </a:pathLst>
            </a:custGeom>
            <a:solidFill>
              <a:srgbClr val="00002E"/>
            </a:solidFill>
          </p:spPr>
        </p:sp>
        <p:sp>
          <p:nvSpPr>
            <p:cNvPr name="Freeform 14" id="14"/>
            <p:cNvSpPr/>
            <p:nvPr/>
          </p:nvSpPr>
          <p:spPr>
            <a:xfrm flipH="false" flipV="false" rot="0">
              <a:off x="0" y="0"/>
              <a:ext cx="771779" cy="771779"/>
            </a:xfrm>
            <a:custGeom>
              <a:avLst/>
              <a:gdLst/>
              <a:ahLst/>
              <a:cxnLst/>
              <a:rect r="r" b="b" t="t" l="l"/>
              <a:pathLst>
                <a:path h="771779" w="771779">
                  <a:moveTo>
                    <a:pt x="0" y="385826"/>
                  </a:moveTo>
                  <a:cubicBezTo>
                    <a:pt x="0" y="172720"/>
                    <a:pt x="172720" y="0"/>
                    <a:pt x="385826" y="0"/>
                  </a:cubicBezTo>
                  <a:cubicBezTo>
                    <a:pt x="391668" y="0"/>
                    <a:pt x="397129" y="2667"/>
                    <a:pt x="400685" y="7112"/>
                  </a:cubicBezTo>
                  <a:lnTo>
                    <a:pt x="385826" y="19050"/>
                  </a:lnTo>
                  <a:lnTo>
                    <a:pt x="385826" y="0"/>
                  </a:lnTo>
                  <a:lnTo>
                    <a:pt x="385826" y="19050"/>
                  </a:lnTo>
                  <a:lnTo>
                    <a:pt x="385826" y="0"/>
                  </a:lnTo>
                  <a:cubicBezTo>
                    <a:pt x="598932" y="0"/>
                    <a:pt x="771779" y="172720"/>
                    <a:pt x="771779" y="385826"/>
                  </a:cubicBezTo>
                  <a:cubicBezTo>
                    <a:pt x="771779" y="394081"/>
                    <a:pt x="766572" y="401320"/>
                    <a:pt x="758698" y="403860"/>
                  </a:cubicBezTo>
                  <a:lnTo>
                    <a:pt x="752729" y="385826"/>
                  </a:lnTo>
                  <a:lnTo>
                    <a:pt x="771779" y="385826"/>
                  </a:lnTo>
                  <a:cubicBezTo>
                    <a:pt x="771779" y="598932"/>
                    <a:pt x="599059" y="771652"/>
                    <a:pt x="385953" y="771652"/>
                  </a:cubicBezTo>
                  <a:lnTo>
                    <a:pt x="385953" y="752602"/>
                  </a:lnTo>
                  <a:lnTo>
                    <a:pt x="385953" y="733552"/>
                  </a:lnTo>
                  <a:lnTo>
                    <a:pt x="385953" y="752602"/>
                  </a:lnTo>
                  <a:lnTo>
                    <a:pt x="385953" y="771652"/>
                  </a:lnTo>
                  <a:cubicBezTo>
                    <a:pt x="172720" y="771779"/>
                    <a:pt x="0" y="598932"/>
                    <a:pt x="0" y="385826"/>
                  </a:cubicBezTo>
                  <a:lnTo>
                    <a:pt x="19050" y="385826"/>
                  </a:lnTo>
                  <a:lnTo>
                    <a:pt x="0" y="385826"/>
                  </a:lnTo>
                  <a:moveTo>
                    <a:pt x="38100" y="385826"/>
                  </a:moveTo>
                  <a:lnTo>
                    <a:pt x="19050" y="385826"/>
                  </a:lnTo>
                  <a:lnTo>
                    <a:pt x="38100" y="385826"/>
                  </a:lnTo>
                  <a:cubicBezTo>
                    <a:pt x="38100" y="577977"/>
                    <a:pt x="193802" y="733679"/>
                    <a:pt x="385826" y="733679"/>
                  </a:cubicBezTo>
                  <a:cubicBezTo>
                    <a:pt x="396367" y="733679"/>
                    <a:pt x="404876" y="742188"/>
                    <a:pt x="404876" y="752729"/>
                  </a:cubicBezTo>
                  <a:cubicBezTo>
                    <a:pt x="404876" y="763270"/>
                    <a:pt x="396367" y="771779"/>
                    <a:pt x="385826" y="771779"/>
                  </a:cubicBezTo>
                  <a:cubicBezTo>
                    <a:pt x="375285" y="771779"/>
                    <a:pt x="366776" y="763270"/>
                    <a:pt x="366776" y="752729"/>
                  </a:cubicBezTo>
                  <a:cubicBezTo>
                    <a:pt x="366776" y="742188"/>
                    <a:pt x="375285" y="733679"/>
                    <a:pt x="385826" y="733679"/>
                  </a:cubicBezTo>
                  <a:cubicBezTo>
                    <a:pt x="577850" y="733679"/>
                    <a:pt x="733552" y="577977"/>
                    <a:pt x="733552" y="385953"/>
                  </a:cubicBezTo>
                  <a:cubicBezTo>
                    <a:pt x="733552" y="377698"/>
                    <a:pt x="738759" y="370459"/>
                    <a:pt x="746633" y="367919"/>
                  </a:cubicBezTo>
                  <a:lnTo>
                    <a:pt x="752602" y="385953"/>
                  </a:lnTo>
                  <a:lnTo>
                    <a:pt x="733552" y="385953"/>
                  </a:lnTo>
                  <a:cubicBezTo>
                    <a:pt x="733679" y="193802"/>
                    <a:pt x="577977" y="38100"/>
                    <a:pt x="385826" y="38100"/>
                  </a:cubicBezTo>
                  <a:cubicBezTo>
                    <a:pt x="379984" y="38100"/>
                    <a:pt x="374523" y="35433"/>
                    <a:pt x="370967" y="30988"/>
                  </a:cubicBezTo>
                  <a:lnTo>
                    <a:pt x="385826" y="19050"/>
                  </a:lnTo>
                  <a:lnTo>
                    <a:pt x="385826" y="38100"/>
                  </a:lnTo>
                  <a:cubicBezTo>
                    <a:pt x="193802" y="38100"/>
                    <a:pt x="38100" y="193802"/>
                    <a:pt x="38100" y="385826"/>
                  </a:cubicBezTo>
                  <a:close/>
                </a:path>
              </a:pathLst>
            </a:custGeom>
            <a:solidFill>
              <a:srgbClr val="F2B42D"/>
            </a:solidFill>
          </p:spPr>
        </p:sp>
      </p:grpSp>
      <p:sp>
        <p:nvSpPr>
          <p:cNvPr name="TextBox 15" id="15"/>
          <p:cNvSpPr txBox="true"/>
          <p:nvPr/>
        </p:nvSpPr>
        <p:spPr>
          <a:xfrm rot="0">
            <a:off x="3078376" y="6690643"/>
            <a:ext cx="207169" cy="307181"/>
          </a:xfrm>
          <a:prstGeom prst="rect">
            <a:avLst/>
          </a:prstGeom>
        </p:spPr>
        <p:txBody>
          <a:bodyPr anchor="t" rtlCol="false" tIns="0" lIns="0" bIns="0" rIns="0">
            <a:spAutoFit/>
          </a:bodyPr>
          <a:lstStyle/>
          <a:p>
            <a:pPr algn="ctr">
              <a:lnSpc>
                <a:spcPts val="2687"/>
              </a:lnSpc>
            </a:pPr>
            <a:r>
              <a:rPr lang="en-US" sz="2687" b="true">
                <a:solidFill>
                  <a:srgbClr val="FFFFFF"/>
                </a:solidFill>
                <a:latin typeface="Arimo Bold"/>
                <a:ea typeface="Arimo Bold"/>
                <a:cs typeface="Arimo Bold"/>
                <a:sym typeface="Arimo Bold"/>
              </a:rPr>
              <a:t>1</a:t>
            </a:r>
          </a:p>
        </p:txBody>
      </p:sp>
      <p:sp>
        <p:nvSpPr>
          <p:cNvPr name="TextBox 16" id="16"/>
          <p:cNvSpPr txBox="true"/>
          <p:nvPr/>
        </p:nvSpPr>
        <p:spPr>
          <a:xfrm rot="0">
            <a:off x="1990990" y="3811488"/>
            <a:ext cx="2877145" cy="388144"/>
          </a:xfrm>
          <a:prstGeom prst="rect">
            <a:avLst/>
          </a:prstGeom>
        </p:spPr>
        <p:txBody>
          <a:bodyPr anchor="t" rtlCol="false" tIns="0" lIns="0" bIns="0" rIns="0">
            <a:spAutoFit/>
          </a:bodyPr>
          <a:lstStyle/>
          <a:p>
            <a:pPr algn="ctr">
              <a:lnSpc>
                <a:spcPts val="2812"/>
              </a:lnSpc>
            </a:pPr>
            <a:r>
              <a:rPr lang="en-US" sz="2249" b="true">
                <a:solidFill>
                  <a:srgbClr val="FFFFFF"/>
                </a:solidFill>
                <a:latin typeface="Arimo Bold"/>
                <a:ea typeface="Arimo Bold"/>
                <a:cs typeface="Arimo Bold"/>
                <a:sym typeface="Arimo Bold"/>
              </a:rPr>
              <a:t>Data Acquisition</a:t>
            </a:r>
          </a:p>
        </p:txBody>
      </p:sp>
      <p:sp>
        <p:nvSpPr>
          <p:cNvPr name="TextBox 17" id="17"/>
          <p:cNvSpPr txBox="true"/>
          <p:nvPr/>
        </p:nvSpPr>
        <p:spPr>
          <a:xfrm rot="0">
            <a:off x="1100435" y="4243437"/>
            <a:ext cx="4658254" cy="1487487"/>
          </a:xfrm>
          <a:prstGeom prst="rect">
            <a:avLst/>
          </a:prstGeom>
        </p:spPr>
        <p:txBody>
          <a:bodyPr anchor="t" rtlCol="false" tIns="0" lIns="0" bIns="0" rIns="0">
            <a:spAutoFit/>
          </a:bodyPr>
          <a:lstStyle/>
          <a:p>
            <a:pPr algn="ctr">
              <a:lnSpc>
                <a:spcPts val="3062"/>
              </a:lnSpc>
            </a:pPr>
            <a:r>
              <a:rPr lang="en-US" sz="1874">
                <a:solidFill>
                  <a:srgbClr val="FFFFFF"/>
                </a:solidFill>
                <a:latin typeface="PT Sans"/>
                <a:ea typeface="PT Sans"/>
                <a:cs typeface="PT Sans"/>
                <a:sym typeface="PT Sans"/>
              </a:rPr>
              <a:t>Downloading and importing cancer incidence data from IARC GLOBOCAN, medical investment data from the World Bank, and geographic data from Natural Earth.</a:t>
            </a:r>
          </a:p>
        </p:txBody>
      </p:sp>
      <p:grpSp>
        <p:nvGrpSpPr>
          <p:cNvPr name="Group 18" id="18"/>
          <p:cNvGrpSpPr/>
          <p:nvPr/>
        </p:nvGrpSpPr>
        <p:grpSpPr>
          <a:xfrm rot="0">
            <a:off x="5701465" y="7026002"/>
            <a:ext cx="28575" cy="855910"/>
            <a:chOff x="0" y="0"/>
            <a:chExt cx="38100" cy="1141213"/>
          </a:xfrm>
        </p:grpSpPr>
        <p:sp>
          <p:nvSpPr>
            <p:cNvPr name="Freeform 19" id="19"/>
            <p:cNvSpPr/>
            <p:nvPr/>
          </p:nvSpPr>
          <p:spPr>
            <a:xfrm flipH="false" flipV="false" rot="0">
              <a:off x="0" y="0"/>
              <a:ext cx="38100" cy="1141222"/>
            </a:xfrm>
            <a:custGeom>
              <a:avLst/>
              <a:gdLst/>
              <a:ahLst/>
              <a:cxnLst/>
              <a:rect r="r" b="b" t="t" l="l"/>
              <a:pathLst>
                <a:path h="1141222" w="38100">
                  <a:moveTo>
                    <a:pt x="0" y="19050"/>
                  </a:moveTo>
                  <a:cubicBezTo>
                    <a:pt x="0" y="8509"/>
                    <a:pt x="8509" y="0"/>
                    <a:pt x="19050" y="0"/>
                  </a:cubicBezTo>
                  <a:cubicBezTo>
                    <a:pt x="29591" y="0"/>
                    <a:pt x="38100" y="8509"/>
                    <a:pt x="38100" y="19050"/>
                  </a:cubicBezTo>
                  <a:lnTo>
                    <a:pt x="38100" y="1122172"/>
                  </a:lnTo>
                  <a:cubicBezTo>
                    <a:pt x="38100" y="1132713"/>
                    <a:pt x="29591" y="1141222"/>
                    <a:pt x="19050" y="1141222"/>
                  </a:cubicBezTo>
                  <a:cubicBezTo>
                    <a:pt x="8509" y="1141222"/>
                    <a:pt x="0" y="1132713"/>
                    <a:pt x="0" y="1122172"/>
                  </a:cubicBezTo>
                  <a:close/>
                </a:path>
              </a:pathLst>
            </a:custGeom>
            <a:solidFill>
              <a:srgbClr val="D7425E"/>
            </a:solidFill>
          </p:spPr>
        </p:sp>
      </p:grpSp>
      <p:grpSp>
        <p:nvGrpSpPr>
          <p:cNvPr name="Group 20" id="20"/>
          <p:cNvGrpSpPr/>
          <p:nvPr/>
        </p:nvGrpSpPr>
        <p:grpSpPr>
          <a:xfrm rot="0">
            <a:off x="5440643" y="6535788"/>
            <a:ext cx="578793" cy="578793"/>
            <a:chOff x="0" y="0"/>
            <a:chExt cx="771723" cy="771723"/>
          </a:xfrm>
        </p:grpSpPr>
        <p:sp>
          <p:nvSpPr>
            <p:cNvPr name="Freeform 21" id="21"/>
            <p:cNvSpPr/>
            <p:nvPr/>
          </p:nvSpPr>
          <p:spPr>
            <a:xfrm flipH="false" flipV="false" rot="0">
              <a:off x="19050" y="19050"/>
              <a:ext cx="733679" cy="733679"/>
            </a:xfrm>
            <a:custGeom>
              <a:avLst/>
              <a:gdLst/>
              <a:ahLst/>
              <a:cxnLst/>
              <a:rect r="r" b="b" t="t" l="l"/>
              <a:pathLst>
                <a:path h="733679" w="733679">
                  <a:moveTo>
                    <a:pt x="0" y="366776"/>
                  </a:moveTo>
                  <a:cubicBezTo>
                    <a:pt x="0" y="164211"/>
                    <a:pt x="164211" y="0"/>
                    <a:pt x="366776" y="0"/>
                  </a:cubicBezTo>
                  <a:cubicBezTo>
                    <a:pt x="569341" y="0"/>
                    <a:pt x="733679" y="164211"/>
                    <a:pt x="733679" y="366776"/>
                  </a:cubicBezTo>
                  <a:cubicBezTo>
                    <a:pt x="733679" y="569341"/>
                    <a:pt x="569341" y="733679"/>
                    <a:pt x="366776" y="733679"/>
                  </a:cubicBezTo>
                  <a:cubicBezTo>
                    <a:pt x="164211" y="733679"/>
                    <a:pt x="0" y="569341"/>
                    <a:pt x="0" y="366776"/>
                  </a:cubicBezTo>
                  <a:close/>
                </a:path>
              </a:pathLst>
            </a:custGeom>
            <a:solidFill>
              <a:srgbClr val="00002E"/>
            </a:solidFill>
          </p:spPr>
        </p:sp>
        <p:sp>
          <p:nvSpPr>
            <p:cNvPr name="Freeform 22" id="22"/>
            <p:cNvSpPr/>
            <p:nvPr/>
          </p:nvSpPr>
          <p:spPr>
            <a:xfrm flipH="false" flipV="false" rot="0">
              <a:off x="0" y="0"/>
              <a:ext cx="771779" cy="771779"/>
            </a:xfrm>
            <a:custGeom>
              <a:avLst/>
              <a:gdLst/>
              <a:ahLst/>
              <a:cxnLst/>
              <a:rect r="r" b="b" t="t" l="l"/>
              <a:pathLst>
                <a:path h="771779" w="771779">
                  <a:moveTo>
                    <a:pt x="0" y="385826"/>
                  </a:moveTo>
                  <a:cubicBezTo>
                    <a:pt x="0" y="172720"/>
                    <a:pt x="172720" y="0"/>
                    <a:pt x="385826" y="0"/>
                  </a:cubicBezTo>
                  <a:cubicBezTo>
                    <a:pt x="391668" y="0"/>
                    <a:pt x="397129" y="2667"/>
                    <a:pt x="400685" y="7112"/>
                  </a:cubicBezTo>
                  <a:lnTo>
                    <a:pt x="385826" y="19050"/>
                  </a:lnTo>
                  <a:lnTo>
                    <a:pt x="385826" y="0"/>
                  </a:lnTo>
                  <a:lnTo>
                    <a:pt x="385826" y="19050"/>
                  </a:lnTo>
                  <a:lnTo>
                    <a:pt x="385826" y="0"/>
                  </a:lnTo>
                  <a:cubicBezTo>
                    <a:pt x="598932" y="0"/>
                    <a:pt x="771779" y="172720"/>
                    <a:pt x="771779" y="385826"/>
                  </a:cubicBezTo>
                  <a:cubicBezTo>
                    <a:pt x="771779" y="394081"/>
                    <a:pt x="766572" y="401320"/>
                    <a:pt x="758698" y="403860"/>
                  </a:cubicBezTo>
                  <a:lnTo>
                    <a:pt x="752729" y="385826"/>
                  </a:lnTo>
                  <a:lnTo>
                    <a:pt x="771779" y="385826"/>
                  </a:lnTo>
                  <a:cubicBezTo>
                    <a:pt x="771779" y="598932"/>
                    <a:pt x="599059" y="771652"/>
                    <a:pt x="385953" y="771652"/>
                  </a:cubicBezTo>
                  <a:lnTo>
                    <a:pt x="385953" y="752602"/>
                  </a:lnTo>
                  <a:lnTo>
                    <a:pt x="385953" y="733552"/>
                  </a:lnTo>
                  <a:lnTo>
                    <a:pt x="385953" y="752602"/>
                  </a:lnTo>
                  <a:lnTo>
                    <a:pt x="385953" y="771652"/>
                  </a:lnTo>
                  <a:cubicBezTo>
                    <a:pt x="172720" y="771779"/>
                    <a:pt x="0" y="598932"/>
                    <a:pt x="0" y="385826"/>
                  </a:cubicBezTo>
                  <a:lnTo>
                    <a:pt x="19050" y="385826"/>
                  </a:lnTo>
                  <a:lnTo>
                    <a:pt x="0" y="385826"/>
                  </a:lnTo>
                  <a:moveTo>
                    <a:pt x="38100" y="385826"/>
                  </a:moveTo>
                  <a:lnTo>
                    <a:pt x="19050" y="385826"/>
                  </a:lnTo>
                  <a:lnTo>
                    <a:pt x="38100" y="385826"/>
                  </a:lnTo>
                  <a:cubicBezTo>
                    <a:pt x="38100" y="577977"/>
                    <a:pt x="193802" y="733679"/>
                    <a:pt x="385826" y="733679"/>
                  </a:cubicBezTo>
                  <a:cubicBezTo>
                    <a:pt x="396367" y="733679"/>
                    <a:pt x="404876" y="742188"/>
                    <a:pt x="404876" y="752729"/>
                  </a:cubicBezTo>
                  <a:cubicBezTo>
                    <a:pt x="404876" y="763270"/>
                    <a:pt x="396367" y="771779"/>
                    <a:pt x="385826" y="771779"/>
                  </a:cubicBezTo>
                  <a:cubicBezTo>
                    <a:pt x="375285" y="771779"/>
                    <a:pt x="366776" y="763270"/>
                    <a:pt x="366776" y="752729"/>
                  </a:cubicBezTo>
                  <a:cubicBezTo>
                    <a:pt x="366776" y="742188"/>
                    <a:pt x="375285" y="733679"/>
                    <a:pt x="385826" y="733679"/>
                  </a:cubicBezTo>
                  <a:cubicBezTo>
                    <a:pt x="577850" y="733679"/>
                    <a:pt x="733552" y="577977"/>
                    <a:pt x="733552" y="385953"/>
                  </a:cubicBezTo>
                  <a:cubicBezTo>
                    <a:pt x="733552" y="377698"/>
                    <a:pt x="738759" y="370459"/>
                    <a:pt x="746633" y="367919"/>
                  </a:cubicBezTo>
                  <a:lnTo>
                    <a:pt x="752602" y="385953"/>
                  </a:lnTo>
                  <a:lnTo>
                    <a:pt x="733552" y="385953"/>
                  </a:lnTo>
                  <a:cubicBezTo>
                    <a:pt x="733679" y="193802"/>
                    <a:pt x="577977" y="38100"/>
                    <a:pt x="385826" y="38100"/>
                  </a:cubicBezTo>
                  <a:cubicBezTo>
                    <a:pt x="379984" y="38100"/>
                    <a:pt x="374523" y="35433"/>
                    <a:pt x="370967" y="30988"/>
                  </a:cubicBezTo>
                  <a:lnTo>
                    <a:pt x="385826" y="19050"/>
                  </a:lnTo>
                  <a:lnTo>
                    <a:pt x="385826" y="38100"/>
                  </a:lnTo>
                  <a:cubicBezTo>
                    <a:pt x="193802" y="38100"/>
                    <a:pt x="38100" y="193802"/>
                    <a:pt x="38100" y="385826"/>
                  </a:cubicBezTo>
                  <a:close/>
                </a:path>
              </a:pathLst>
            </a:custGeom>
            <a:solidFill>
              <a:srgbClr val="D7425E"/>
            </a:solidFill>
          </p:spPr>
        </p:sp>
      </p:grpSp>
      <p:sp>
        <p:nvSpPr>
          <p:cNvPr name="TextBox 23" id="23"/>
          <p:cNvSpPr txBox="true"/>
          <p:nvPr/>
        </p:nvSpPr>
        <p:spPr>
          <a:xfrm rot="0">
            <a:off x="5626455" y="6662465"/>
            <a:ext cx="207169" cy="307181"/>
          </a:xfrm>
          <a:prstGeom prst="rect">
            <a:avLst/>
          </a:prstGeom>
        </p:spPr>
        <p:txBody>
          <a:bodyPr anchor="t" rtlCol="false" tIns="0" lIns="0" bIns="0" rIns="0">
            <a:spAutoFit/>
          </a:bodyPr>
          <a:lstStyle/>
          <a:p>
            <a:pPr algn="ctr">
              <a:lnSpc>
                <a:spcPts val="2687"/>
              </a:lnSpc>
            </a:pPr>
            <a:r>
              <a:rPr lang="en-US" sz="2687" b="true">
                <a:solidFill>
                  <a:srgbClr val="FFFFFF"/>
                </a:solidFill>
                <a:latin typeface="Arimo Bold"/>
                <a:ea typeface="Arimo Bold"/>
                <a:cs typeface="Arimo Bold"/>
                <a:sym typeface="Arimo Bold"/>
              </a:rPr>
              <a:t>2</a:t>
            </a:r>
          </a:p>
        </p:txBody>
      </p:sp>
      <p:sp>
        <p:nvSpPr>
          <p:cNvPr name="TextBox 24" id="24"/>
          <p:cNvSpPr txBox="true"/>
          <p:nvPr/>
        </p:nvSpPr>
        <p:spPr>
          <a:xfrm rot="0">
            <a:off x="4320117" y="7910487"/>
            <a:ext cx="2877145" cy="388144"/>
          </a:xfrm>
          <a:prstGeom prst="rect">
            <a:avLst/>
          </a:prstGeom>
        </p:spPr>
        <p:txBody>
          <a:bodyPr anchor="t" rtlCol="false" tIns="0" lIns="0" bIns="0" rIns="0">
            <a:spAutoFit/>
          </a:bodyPr>
          <a:lstStyle/>
          <a:p>
            <a:pPr algn="ctr">
              <a:lnSpc>
                <a:spcPts val="2812"/>
              </a:lnSpc>
            </a:pPr>
            <a:r>
              <a:rPr lang="en-US" sz="2249" b="true">
                <a:solidFill>
                  <a:srgbClr val="FFFFFF"/>
                </a:solidFill>
                <a:latin typeface="Arimo Bold"/>
                <a:ea typeface="Arimo Bold"/>
                <a:cs typeface="Arimo Bold"/>
                <a:sym typeface="Arimo Bold"/>
              </a:rPr>
              <a:t>Data Processing</a:t>
            </a:r>
          </a:p>
        </p:txBody>
      </p:sp>
      <p:sp>
        <p:nvSpPr>
          <p:cNvPr name="TextBox 25" id="25"/>
          <p:cNvSpPr txBox="true"/>
          <p:nvPr/>
        </p:nvSpPr>
        <p:spPr>
          <a:xfrm rot="0">
            <a:off x="3613521" y="8289106"/>
            <a:ext cx="4290336" cy="1487487"/>
          </a:xfrm>
          <a:prstGeom prst="rect">
            <a:avLst/>
          </a:prstGeom>
        </p:spPr>
        <p:txBody>
          <a:bodyPr anchor="t" rtlCol="false" tIns="0" lIns="0" bIns="0" rIns="0">
            <a:spAutoFit/>
          </a:bodyPr>
          <a:lstStyle/>
          <a:p>
            <a:pPr algn="ctr">
              <a:lnSpc>
                <a:spcPts val="3062"/>
              </a:lnSpc>
            </a:pPr>
            <a:r>
              <a:rPr lang="en-US" sz="1874">
                <a:solidFill>
                  <a:srgbClr val="FFFFFF"/>
                </a:solidFill>
                <a:latin typeface="PT Sans"/>
                <a:ea typeface="PT Sans"/>
                <a:cs typeface="PT Sans"/>
                <a:sym typeface="PT Sans"/>
              </a:rPr>
              <a:t>Cleaning and formatting the data, including handling missing values and converting data formats to ensure compatibility.</a:t>
            </a:r>
          </a:p>
        </p:txBody>
      </p:sp>
      <p:grpSp>
        <p:nvGrpSpPr>
          <p:cNvPr name="Group 26" id="26"/>
          <p:cNvGrpSpPr/>
          <p:nvPr/>
        </p:nvGrpSpPr>
        <p:grpSpPr>
          <a:xfrm rot="0">
            <a:off x="8576400" y="5845225"/>
            <a:ext cx="32719" cy="980033"/>
            <a:chOff x="0" y="0"/>
            <a:chExt cx="38100" cy="1141213"/>
          </a:xfrm>
        </p:grpSpPr>
        <p:sp>
          <p:nvSpPr>
            <p:cNvPr name="Freeform 27" id="27"/>
            <p:cNvSpPr/>
            <p:nvPr/>
          </p:nvSpPr>
          <p:spPr>
            <a:xfrm flipH="false" flipV="false" rot="0">
              <a:off x="0" y="0"/>
              <a:ext cx="38100" cy="1141222"/>
            </a:xfrm>
            <a:custGeom>
              <a:avLst/>
              <a:gdLst/>
              <a:ahLst/>
              <a:cxnLst/>
              <a:rect r="r" b="b" t="t" l="l"/>
              <a:pathLst>
                <a:path h="1141222" w="38100">
                  <a:moveTo>
                    <a:pt x="0" y="19050"/>
                  </a:moveTo>
                  <a:cubicBezTo>
                    <a:pt x="0" y="8509"/>
                    <a:pt x="8509" y="0"/>
                    <a:pt x="19050" y="0"/>
                  </a:cubicBezTo>
                  <a:cubicBezTo>
                    <a:pt x="29591" y="0"/>
                    <a:pt x="38100" y="8509"/>
                    <a:pt x="38100" y="19050"/>
                  </a:cubicBezTo>
                  <a:lnTo>
                    <a:pt x="38100" y="1122172"/>
                  </a:lnTo>
                  <a:cubicBezTo>
                    <a:pt x="38100" y="1132713"/>
                    <a:pt x="29591" y="1141222"/>
                    <a:pt x="19050" y="1141222"/>
                  </a:cubicBezTo>
                  <a:cubicBezTo>
                    <a:pt x="8509" y="1141222"/>
                    <a:pt x="0" y="1132713"/>
                    <a:pt x="0" y="1122172"/>
                  </a:cubicBezTo>
                  <a:close/>
                </a:path>
              </a:pathLst>
            </a:custGeom>
            <a:solidFill>
              <a:srgbClr val="DD785E"/>
            </a:solidFill>
          </p:spPr>
        </p:sp>
      </p:grpSp>
      <p:grpSp>
        <p:nvGrpSpPr>
          <p:cNvPr name="Group 28" id="28"/>
          <p:cNvGrpSpPr/>
          <p:nvPr/>
        </p:nvGrpSpPr>
        <p:grpSpPr>
          <a:xfrm rot="0">
            <a:off x="8305510" y="6535788"/>
            <a:ext cx="578793" cy="578793"/>
            <a:chOff x="0" y="0"/>
            <a:chExt cx="771723" cy="771723"/>
          </a:xfrm>
        </p:grpSpPr>
        <p:sp>
          <p:nvSpPr>
            <p:cNvPr name="Freeform 29" id="29"/>
            <p:cNvSpPr/>
            <p:nvPr/>
          </p:nvSpPr>
          <p:spPr>
            <a:xfrm flipH="false" flipV="false" rot="0">
              <a:off x="19050" y="19050"/>
              <a:ext cx="733679" cy="733679"/>
            </a:xfrm>
            <a:custGeom>
              <a:avLst/>
              <a:gdLst/>
              <a:ahLst/>
              <a:cxnLst/>
              <a:rect r="r" b="b" t="t" l="l"/>
              <a:pathLst>
                <a:path h="733679" w="733679">
                  <a:moveTo>
                    <a:pt x="0" y="366776"/>
                  </a:moveTo>
                  <a:cubicBezTo>
                    <a:pt x="0" y="164211"/>
                    <a:pt x="164211" y="0"/>
                    <a:pt x="366776" y="0"/>
                  </a:cubicBezTo>
                  <a:cubicBezTo>
                    <a:pt x="569341" y="0"/>
                    <a:pt x="733679" y="164211"/>
                    <a:pt x="733679" y="366776"/>
                  </a:cubicBezTo>
                  <a:cubicBezTo>
                    <a:pt x="733679" y="569341"/>
                    <a:pt x="569341" y="733679"/>
                    <a:pt x="366776" y="733679"/>
                  </a:cubicBezTo>
                  <a:cubicBezTo>
                    <a:pt x="164211" y="733679"/>
                    <a:pt x="0" y="569341"/>
                    <a:pt x="0" y="366776"/>
                  </a:cubicBezTo>
                  <a:close/>
                </a:path>
              </a:pathLst>
            </a:custGeom>
            <a:solidFill>
              <a:srgbClr val="00002E"/>
            </a:solidFill>
          </p:spPr>
        </p:sp>
        <p:sp>
          <p:nvSpPr>
            <p:cNvPr name="Freeform 30" id="30"/>
            <p:cNvSpPr/>
            <p:nvPr/>
          </p:nvSpPr>
          <p:spPr>
            <a:xfrm flipH="false" flipV="false" rot="0">
              <a:off x="0" y="0"/>
              <a:ext cx="771779" cy="771779"/>
            </a:xfrm>
            <a:custGeom>
              <a:avLst/>
              <a:gdLst/>
              <a:ahLst/>
              <a:cxnLst/>
              <a:rect r="r" b="b" t="t" l="l"/>
              <a:pathLst>
                <a:path h="771779" w="771779">
                  <a:moveTo>
                    <a:pt x="0" y="385826"/>
                  </a:moveTo>
                  <a:cubicBezTo>
                    <a:pt x="0" y="172720"/>
                    <a:pt x="172720" y="0"/>
                    <a:pt x="385826" y="0"/>
                  </a:cubicBezTo>
                  <a:cubicBezTo>
                    <a:pt x="391668" y="0"/>
                    <a:pt x="397129" y="2667"/>
                    <a:pt x="400685" y="7112"/>
                  </a:cubicBezTo>
                  <a:lnTo>
                    <a:pt x="385826" y="19050"/>
                  </a:lnTo>
                  <a:lnTo>
                    <a:pt x="385826" y="0"/>
                  </a:lnTo>
                  <a:lnTo>
                    <a:pt x="385826" y="19050"/>
                  </a:lnTo>
                  <a:lnTo>
                    <a:pt x="385826" y="0"/>
                  </a:lnTo>
                  <a:cubicBezTo>
                    <a:pt x="598932" y="0"/>
                    <a:pt x="771779" y="172720"/>
                    <a:pt x="771779" y="385826"/>
                  </a:cubicBezTo>
                  <a:cubicBezTo>
                    <a:pt x="771779" y="394081"/>
                    <a:pt x="766572" y="401320"/>
                    <a:pt x="758698" y="403860"/>
                  </a:cubicBezTo>
                  <a:lnTo>
                    <a:pt x="752729" y="385826"/>
                  </a:lnTo>
                  <a:lnTo>
                    <a:pt x="771779" y="385826"/>
                  </a:lnTo>
                  <a:cubicBezTo>
                    <a:pt x="771779" y="598932"/>
                    <a:pt x="599059" y="771652"/>
                    <a:pt x="385953" y="771652"/>
                  </a:cubicBezTo>
                  <a:lnTo>
                    <a:pt x="385953" y="752602"/>
                  </a:lnTo>
                  <a:lnTo>
                    <a:pt x="385953" y="733552"/>
                  </a:lnTo>
                  <a:lnTo>
                    <a:pt x="385953" y="752602"/>
                  </a:lnTo>
                  <a:lnTo>
                    <a:pt x="385953" y="771652"/>
                  </a:lnTo>
                  <a:cubicBezTo>
                    <a:pt x="172720" y="771779"/>
                    <a:pt x="0" y="598932"/>
                    <a:pt x="0" y="385826"/>
                  </a:cubicBezTo>
                  <a:lnTo>
                    <a:pt x="19050" y="385826"/>
                  </a:lnTo>
                  <a:lnTo>
                    <a:pt x="0" y="385826"/>
                  </a:lnTo>
                  <a:moveTo>
                    <a:pt x="38100" y="385826"/>
                  </a:moveTo>
                  <a:lnTo>
                    <a:pt x="19050" y="385826"/>
                  </a:lnTo>
                  <a:lnTo>
                    <a:pt x="38100" y="385826"/>
                  </a:lnTo>
                  <a:cubicBezTo>
                    <a:pt x="38100" y="577977"/>
                    <a:pt x="193802" y="733679"/>
                    <a:pt x="385826" y="733679"/>
                  </a:cubicBezTo>
                  <a:cubicBezTo>
                    <a:pt x="396367" y="733679"/>
                    <a:pt x="404876" y="742188"/>
                    <a:pt x="404876" y="752729"/>
                  </a:cubicBezTo>
                  <a:cubicBezTo>
                    <a:pt x="404876" y="763270"/>
                    <a:pt x="396367" y="771779"/>
                    <a:pt x="385826" y="771779"/>
                  </a:cubicBezTo>
                  <a:cubicBezTo>
                    <a:pt x="375285" y="771779"/>
                    <a:pt x="366776" y="763270"/>
                    <a:pt x="366776" y="752729"/>
                  </a:cubicBezTo>
                  <a:cubicBezTo>
                    <a:pt x="366776" y="742188"/>
                    <a:pt x="375285" y="733679"/>
                    <a:pt x="385826" y="733679"/>
                  </a:cubicBezTo>
                  <a:cubicBezTo>
                    <a:pt x="577850" y="733679"/>
                    <a:pt x="733552" y="577977"/>
                    <a:pt x="733552" y="385953"/>
                  </a:cubicBezTo>
                  <a:cubicBezTo>
                    <a:pt x="733552" y="377698"/>
                    <a:pt x="738759" y="370459"/>
                    <a:pt x="746633" y="367919"/>
                  </a:cubicBezTo>
                  <a:lnTo>
                    <a:pt x="752602" y="385953"/>
                  </a:lnTo>
                  <a:lnTo>
                    <a:pt x="733552" y="385953"/>
                  </a:lnTo>
                  <a:cubicBezTo>
                    <a:pt x="733679" y="193802"/>
                    <a:pt x="577977" y="38100"/>
                    <a:pt x="385826" y="38100"/>
                  </a:cubicBezTo>
                  <a:cubicBezTo>
                    <a:pt x="379984" y="38100"/>
                    <a:pt x="374523" y="35433"/>
                    <a:pt x="370967" y="30988"/>
                  </a:cubicBezTo>
                  <a:lnTo>
                    <a:pt x="385826" y="19050"/>
                  </a:lnTo>
                  <a:lnTo>
                    <a:pt x="385826" y="38100"/>
                  </a:lnTo>
                  <a:cubicBezTo>
                    <a:pt x="193802" y="38100"/>
                    <a:pt x="38100" y="193802"/>
                    <a:pt x="38100" y="385826"/>
                  </a:cubicBezTo>
                  <a:close/>
                </a:path>
              </a:pathLst>
            </a:custGeom>
            <a:solidFill>
              <a:srgbClr val="DD785E"/>
            </a:solidFill>
          </p:spPr>
        </p:sp>
      </p:grpSp>
      <p:sp>
        <p:nvSpPr>
          <p:cNvPr name="TextBox 31" id="31"/>
          <p:cNvSpPr txBox="true"/>
          <p:nvPr/>
        </p:nvSpPr>
        <p:spPr>
          <a:xfrm rot="0">
            <a:off x="8476960" y="6640786"/>
            <a:ext cx="207169" cy="307181"/>
          </a:xfrm>
          <a:prstGeom prst="rect">
            <a:avLst/>
          </a:prstGeom>
        </p:spPr>
        <p:txBody>
          <a:bodyPr anchor="t" rtlCol="false" tIns="0" lIns="0" bIns="0" rIns="0">
            <a:spAutoFit/>
          </a:bodyPr>
          <a:lstStyle/>
          <a:p>
            <a:pPr algn="ctr">
              <a:lnSpc>
                <a:spcPts val="2687"/>
              </a:lnSpc>
            </a:pPr>
            <a:r>
              <a:rPr lang="en-US" sz="2687" b="true">
                <a:solidFill>
                  <a:srgbClr val="FFFFFF"/>
                </a:solidFill>
                <a:latin typeface="Arimo Bold"/>
                <a:ea typeface="Arimo Bold"/>
                <a:cs typeface="Arimo Bold"/>
                <a:sym typeface="Arimo Bold"/>
              </a:rPr>
              <a:t>3</a:t>
            </a:r>
          </a:p>
        </p:txBody>
      </p:sp>
      <p:sp>
        <p:nvSpPr>
          <p:cNvPr name="TextBox 32" id="32"/>
          <p:cNvSpPr txBox="true"/>
          <p:nvPr/>
        </p:nvSpPr>
        <p:spPr>
          <a:xfrm rot="0">
            <a:off x="7038387" y="3811488"/>
            <a:ext cx="2877145" cy="388144"/>
          </a:xfrm>
          <a:prstGeom prst="rect">
            <a:avLst/>
          </a:prstGeom>
        </p:spPr>
        <p:txBody>
          <a:bodyPr anchor="t" rtlCol="false" tIns="0" lIns="0" bIns="0" rIns="0">
            <a:spAutoFit/>
          </a:bodyPr>
          <a:lstStyle/>
          <a:p>
            <a:pPr algn="ctr">
              <a:lnSpc>
                <a:spcPts val="2812"/>
              </a:lnSpc>
            </a:pPr>
            <a:r>
              <a:rPr lang="en-US" sz="2249" b="true">
                <a:solidFill>
                  <a:srgbClr val="FFFFFF"/>
                </a:solidFill>
                <a:latin typeface="Arimo Bold"/>
                <a:ea typeface="Arimo Bold"/>
                <a:cs typeface="Arimo Bold"/>
                <a:sym typeface="Arimo Bold"/>
              </a:rPr>
              <a:t>Geospatial Analysis</a:t>
            </a:r>
          </a:p>
        </p:txBody>
      </p:sp>
      <p:sp>
        <p:nvSpPr>
          <p:cNvPr name="TextBox 33" id="33"/>
          <p:cNvSpPr txBox="true"/>
          <p:nvPr/>
        </p:nvSpPr>
        <p:spPr>
          <a:xfrm rot="0">
            <a:off x="6282496" y="4243437"/>
            <a:ext cx="4596096" cy="1487487"/>
          </a:xfrm>
          <a:prstGeom prst="rect">
            <a:avLst/>
          </a:prstGeom>
        </p:spPr>
        <p:txBody>
          <a:bodyPr anchor="t" rtlCol="false" tIns="0" lIns="0" bIns="0" rIns="0">
            <a:spAutoFit/>
          </a:bodyPr>
          <a:lstStyle/>
          <a:p>
            <a:pPr algn="ctr">
              <a:lnSpc>
                <a:spcPts val="3062"/>
              </a:lnSpc>
            </a:pPr>
            <a:r>
              <a:rPr lang="en-US" sz="1874">
                <a:solidFill>
                  <a:srgbClr val="FFFFFF"/>
                </a:solidFill>
                <a:latin typeface="PT Sans"/>
                <a:ea typeface="PT Sans"/>
                <a:cs typeface="PT Sans"/>
                <a:sym typeface="PT Sans"/>
              </a:rPr>
              <a:t>Using GeoPandas to perform spatial joins, create thematic maps, and analyze spatial relationships between cancer incidence, medical investment, and geographic factors.</a:t>
            </a:r>
          </a:p>
        </p:txBody>
      </p:sp>
      <p:grpSp>
        <p:nvGrpSpPr>
          <p:cNvPr name="Group 34" id="34"/>
          <p:cNvGrpSpPr/>
          <p:nvPr/>
        </p:nvGrpSpPr>
        <p:grpSpPr>
          <a:xfrm rot="0">
            <a:off x="11873962" y="6761969"/>
            <a:ext cx="37390" cy="1119944"/>
            <a:chOff x="0" y="0"/>
            <a:chExt cx="38100" cy="1141213"/>
          </a:xfrm>
        </p:grpSpPr>
        <p:sp>
          <p:nvSpPr>
            <p:cNvPr name="Freeform 35" id="35"/>
            <p:cNvSpPr/>
            <p:nvPr/>
          </p:nvSpPr>
          <p:spPr>
            <a:xfrm flipH="false" flipV="false" rot="0">
              <a:off x="0" y="0"/>
              <a:ext cx="38100" cy="1141222"/>
            </a:xfrm>
            <a:custGeom>
              <a:avLst/>
              <a:gdLst/>
              <a:ahLst/>
              <a:cxnLst/>
              <a:rect r="r" b="b" t="t" l="l"/>
              <a:pathLst>
                <a:path h="1141222" w="38100">
                  <a:moveTo>
                    <a:pt x="0" y="19050"/>
                  </a:moveTo>
                  <a:cubicBezTo>
                    <a:pt x="0" y="8509"/>
                    <a:pt x="8509" y="0"/>
                    <a:pt x="19050" y="0"/>
                  </a:cubicBezTo>
                  <a:cubicBezTo>
                    <a:pt x="29591" y="0"/>
                    <a:pt x="38100" y="8509"/>
                    <a:pt x="38100" y="19050"/>
                  </a:cubicBezTo>
                  <a:lnTo>
                    <a:pt x="38100" y="1122172"/>
                  </a:lnTo>
                  <a:cubicBezTo>
                    <a:pt x="38100" y="1132713"/>
                    <a:pt x="29591" y="1141222"/>
                    <a:pt x="19050" y="1141222"/>
                  </a:cubicBezTo>
                  <a:cubicBezTo>
                    <a:pt x="8509" y="1141222"/>
                    <a:pt x="0" y="1132713"/>
                    <a:pt x="0" y="1122172"/>
                  </a:cubicBezTo>
                  <a:close/>
                </a:path>
              </a:pathLst>
            </a:custGeom>
            <a:solidFill>
              <a:srgbClr val="48A8E2"/>
            </a:solidFill>
          </p:spPr>
        </p:sp>
      </p:grpSp>
      <p:grpSp>
        <p:nvGrpSpPr>
          <p:cNvPr name="Group 36" id="36"/>
          <p:cNvGrpSpPr/>
          <p:nvPr/>
        </p:nvGrpSpPr>
        <p:grpSpPr>
          <a:xfrm rot="0">
            <a:off x="11598853" y="6535788"/>
            <a:ext cx="578793" cy="578793"/>
            <a:chOff x="0" y="0"/>
            <a:chExt cx="771723" cy="771723"/>
          </a:xfrm>
        </p:grpSpPr>
        <p:sp>
          <p:nvSpPr>
            <p:cNvPr name="Freeform 37" id="37"/>
            <p:cNvSpPr/>
            <p:nvPr/>
          </p:nvSpPr>
          <p:spPr>
            <a:xfrm flipH="false" flipV="false" rot="0">
              <a:off x="19050" y="19050"/>
              <a:ext cx="733679" cy="733679"/>
            </a:xfrm>
            <a:custGeom>
              <a:avLst/>
              <a:gdLst/>
              <a:ahLst/>
              <a:cxnLst/>
              <a:rect r="r" b="b" t="t" l="l"/>
              <a:pathLst>
                <a:path h="733679" w="733679">
                  <a:moveTo>
                    <a:pt x="0" y="366776"/>
                  </a:moveTo>
                  <a:cubicBezTo>
                    <a:pt x="0" y="164211"/>
                    <a:pt x="164211" y="0"/>
                    <a:pt x="366776" y="0"/>
                  </a:cubicBezTo>
                  <a:cubicBezTo>
                    <a:pt x="569341" y="0"/>
                    <a:pt x="733679" y="164211"/>
                    <a:pt x="733679" y="366776"/>
                  </a:cubicBezTo>
                  <a:cubicBezTo>
                    <a:pt x="733679" y="569341"/>
                    <a:pt x="569341" y="733679"/>
                    <a:pt x="366776" y="733679"/>
                  </a:cubicBezTo>
                  <a:cubicBezTo>
                    <a:pt x="164211" y="733679"/>
                    <a:pt x="0" y="569341"/>
                    <a:pt x="0" y="366776"/>
                  </a:cubicBezTo>
                  <a:close/>
                </a:path>
              </a:pathLst>
            </a:custGeom>
            <a:solidFill>
              <a:srgbClr val="00002E"/>
            </a:solidFill>
          </p:spPr>
        </p:sp>
        <p:sp>
          <p:nvSpPr>
            <p:cNvPr name="Freeform 38" id="38"/>
            <p:cNvSpPr/>
            <p:nvPr/>
          </p:nvSpPr>
          <p:spPr>
            <a:xfrm flipH="false" flipV="false" rot="0">
              <a:off x="0" y="0"/>
              <a:ext cx="771779" cy="771779"/>
            </a:xfrm>
            <a:custGeom>
              <a:avLst/>
              <a:gdLst/>
              <a:ahLst/>
              <a:cxnLst/>
              <a:rect r="r" b="b" t="t" l="l"/>
              <a:pathLst>
                <a:path h="771779" w="771779">
                  <a:moveTo>
                    <a:pt x="0" y="385826"/>
                  </a:moveTo>
                  <a:cubicBezTo>
                    <a:pt x="0" y="172720"/>
                    <a:pt x="172720" y="0"/>
                    <a:pt x="385826" y="0"/>
                  </a:cubicBezTo>
                  <a:cubicBezTo>
                    <a:pt x="391668" y="0"/>
                    <a:pt x="397129" y="2667"/>
                    <a:pt x="400685" y="7112"/>
                  </a:cubicBezTo>
                  <a:lnTo>
                    <a:pt x="385826" y="19050"/>
                  </a:lnTo>
                  <a:lnTo>
                    <a:pt x="385826" y="0"/>
                  </a:lnTo>
                  <a:lnTo>
                    <a:pt x="385826" y="19050"/>
                  </a:lnTo>
                  <a:lnTo>
                    <a:pt x="385826" y="0"/>
                  </a:lnTo>
                  <a:cubicBezTo>
                    <a:pt x="598932" y="0"/>
                    <a:pt x="771779" y="172720"/>
                    <a:pt x="771779" y="385826"/>
                  </a:cubicBezTo>
                  <a:cubicBezTo>
                    <a:pt x="771779" y="394081"/>
                    <a:pt x="766572" y="401320"/>
                    <a:pt x="758698" y="403860"/>
                  </a:cubicBezTo>
                  <a:lnTo>
                    <a:pt x="752729" y="385826"/>
                  </a:lnTo>
                  <a:lnTo>
                    <a:pt x="771779" y="385826"/>
                  </a:lnTo>
                  <a:cubicBezTo>
                    <a:pt x="771779" y="598932"/>
                    <a:pt x="599059" y="771652"/>
                    <a:pt x="385953" y="771652"/>
                  </a:cubicBezTo>
                  <a:lnTo>
                    <a:pt x="385953" y="752602"/>
                  </a:lnTo>
                  <a:lnTo>
                    <a:pt x="385953" y="733552"/>
                  </a:lnTo>
                  <a:lnTo>
                    <a:pt x="385953" y="752602"/>
                  </a:lnTo>
                  <a:lnTo>
                    <a:pt x="385953" y="771652"/>
                  </a:lnTo>
                  <a:cubicBezTo>
                    <a:pt x="172720" y="771779"/>
                    <a:pt x="0" y="598932"/>
                    <a:pt x="0" y="385826"/>
                  </a:cubicBezTo>
                  <a:lnTo>
                    <a:pt x="19050" y="385826"/>
                  </a:lnTo>
                  <a:lnTo>
                    <a:pt x="0" y="385826"/>
                  </a:lnTo>
                  <a:moveTo>
                    <a:pt x="38100" y="385826"/>
                  </a:moveTo>
                  <a:lnTo>
                    <a:pt x="19050" y="385826"/>
                  </a:lnTo>
                  <a:lnTo>
                    <a:pt x="38100" y="385826"/>
                  </a:lnTo>
                  <a:cubicBezTo>
                    <a:pt x="38100" y="577977"/>
                    <a:pt x="193802" y="733679"/>
                    <a:pt x="385826" y="733679"/>
                  </a:cubicBezTo>
                  <a:cubicBezTo>
                    <a:pt x="396367" y="733679"/>
                    <a:pt x="404876" y="742188"/>
                    <a:pt x="404876" y="752729"/>
                  </a:cubicBezTo>
                  <a:cubicBezTo>
                    <a:pt x="404876" y="763270"/>
                    <a:pt x="396367" y="771779"/>
                    <a:pt x="385826" y="771779"/>
                  </a:cubicBezTo>
                  <a:cubicBezTo>
                    <a:pt x="375285" y="771779"/>
                    <a:pt x="366776" y="763270"/>
                    <a:pt x="366776" y="752729"/>
                  </a:cubicBezTo>
                  <a:cubicBezTo>
                    <a:pt x="366776" y="742188"/>
                    <a:pt x="375285" y="733679"/>
                    <a:pt x="385826" y="733679"/>
                  </a:cubicBezTo>
                  <a:cubicBezTo>
                    <a:pt x="577850" y="733679"/>
                    <a:pt x="733552" y="577977"/>
                    <a:pt x="733552" y="385953"/>
                  </a:cubicBezTo>
                  <a:cubicBezTo>
                    <a:pt x="733552" y="377698"/>
                    <a:pt x="738759" y="370459"/>
                    <a:pt x="746633" y="367919"/>
                  </a:cubicBezTo>
                  <a:lnTo>
                    <a:pt x="752602" y="385953"/>
                  </a:lnTo>
                  <a:lnTo>
                    <a:pt x="733552" y="385953"/>
                  </a:lnTo>
                  <a:cubicBezTo>
                    <a:pt x="733679" y="193802"/>
                    <a:pt x="577977" y="38100"/>
                    <a:pt x="385826" y="38100"/>
                  </a:cubicBezTo>
                  <a:cubicBezTo>
                    <a:pt x="379984" y="38100"/>
                    <a:pt x="374523" y="35433"/>
                    <a:pt x="370967" y="30988"/>
                  </a:cubicBezTo>
                  <a:lnTo>
                    <a:pt x="385826" y="19050"/>
                  </a:lnTo>
                  <a:lnTo>
                    <a:pt x="385826" y="38100"/>
                  </a:lnTo>
                  <a:cubicBezTo>
                    <a:pt x="193802" y="38100"/>
                    <a:pt x="38100" y="193802"/>
                    <a:pt x="38100" y="385826"/>
                  </a:cubicBezTo>
                  <a:close/>
                </a:path>
              </a:pathLst>
            </a:custGeom>
            <a:solidFill>
              <a:srgbClr val="48A8E2"/>
            </a:solidFill>
          </p:spPr>
        </p:sp>
      </p:grpSp>
      <p:sp>
        <p:nvSpPr>
          <p:cNvPr name="TextBox 39" id="39"/>
          <p:cNvSpPr txBox="true"/>
          <p:nvPr/>
        </p:nvSpPr>
        <p:spPr>
          <a:xfrm rot="0">
            <a:off x="11770377" y="6662465"/>
            <a:ext cx="207169" cy="307181"/>
          </a:xfrm>
          <a:prstGeom prst="rect">
            <a:avLst/>
          </a:prstGeom>
        </p:spPr>
        <p:txBody>
          <a:bodyPr anchor="t" rtlCol="false" tIns="0" lIns="0" bIns="0" rIns="0">
            <a:spAutoFit/>
          </a:bodyPr>
          <a:lstStyle/>
          <a:p>
            <a:pPr algn="ctr">
              <a:lnSpc>
                <a:spcPts val="2687"/>
              </a:lnSpc>
            </a:pPr>
            <a:r>
              <a:rPr lang="en-US" sz="2687" b="true">
                <a:solidFill>
                  <a:srgbClr val="FFFFFF"/>
                </a:solidFill>
                <a:latin typeface="Arimo Bold"/>
                <a:ea typeface="Arimo Bold"/>
                <a:cs typeface="Arimo Bold"/>
                <a:sym typeface="Arimo Bold"/>
              </a:rPr>
              <a:t>4</a:t>
            </a:r>
          </a:p>
        </p:txBody>
      </p:sp>
      <p:sp>
        <p:nvSpPr>
          <p:cNvPr name="TextBox 40" id="40"/>
          <p:cNvSpPr txBox="true"/>
          <p:nvPr/>
        </p:nvSpPr>
        <p:spPr>
          <a:xfrm rot="0">
            <a:off x="10472779" y="7967637"/>
            <a:ext cx="2877145" cy="388144"/>
          </a:xfrm>
          <a:prstGeom prst="rect">
            <a:avLst/>
          </a:prstGeom>
        </p:spPr>
        <p:txBody>
          <a:bodyPr anchor="t" rtlCol="false" tIns="0" lIns="0" bIns="0" rIns="0">
            <a:spAutoFit/>
          </a:bodyPr>
          <a:lstStyle/>
          <a:p>
            <a:pPr algn="ctr">
              <a:lnSpc>
                <a:spcPts val="2812"/>
              </a:lnSpc>
            </a:pPr>
            <a:r>
              <a:rPr lang="en-US" sz="2249" b="true">
                <a:solidFill>
                  <a:srgbClr val="FFFFFF"/>
                </a:solidFill>
                <a:latin typeface="Arimo Bold"/>
                <a:ea typeface="Arimo Bold"/>
                <a:cs typeface="Arimo Bold"/>
                <a:sym typeface="Arimo Bold"/>
              </a:rPr>
              <a:t>Visualization</a:t>
            </a:r>
          </a:p>
        </p:txBody>
      </p:sp>
      <p:sp>
        <p:nvSpPr>
          <p:cNvPr name="TextBox 41" id="41"/>
          <p:cNvSpPr txBox="true"/>
          <p:nvPr/>
        </p:nvSpPr>
        <p:spPr>
          <a:xfrm rot="0">
            <a:off x="10048408" y="8289106"/>
            <a:ext cx="3725887" cy="1487487"/>
          </a:xfrm>
          <a:prstGeom prst="rect">
            <a:avLst/>
          </a:prstGeom>
        </p:spPr>
        <p:txBody>
          <a:bodyPr anchor="t" rtlCol="false" tIns="0" lIns="0" bIns="0" rIns="0">
            <a:spAutoFit/>
          </a:bodyPr>
          <a:lstStyle/>
          <a:p>
            <a:pPr algn="ctr">
              <a:lnSpc>
                <a:spcPts val="3062"/>
              </a:lnSpc>
            </a:pPr>
            <a:r>
              <a:rPr lang="en-US" sz="1874">
                <a:solidFill>
                  <a:srgbClr val="FFFFFF"/>
                </a:solidFill>
                <a:latin typeface="PT Sans"/>
                <a:ea typeface="PT Sans"/>
                <a:cs typeface="PT Sans"/>
                <a:sym typeface="PT Sans"/>
              </a:rPr>
              <a:t>Generating maps, charts, and graphs to visually represent and communicate insights from the analysis.</a:t>
            </a:r>
          </a:p>
        </p:txBody>
      </p:sp>
      <p:sp>
        <p:nvSpPr>
          <p:cNvPr name="Freeform 42" id="42"/>
          <p:cNvSpPr/>
          <p:nvPr/>
        </p:nvSpPr>
        <p:spPr>
          <a:xfrm flipH="false" flipV="false" rot="0">
            <a:off x="14261974" y="9554797"/>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5"/>
            <a:stretch>
              <a:fillRect l="0" t="0" r="0" b="0"/>
            </a:stretch>
          </a:blipFill>
        </p:spPr>
      </p:sp>
      <p:grpSp>
        <p:nvGrpSpPr>
          <p:cNvPr name="Group 43" id="43"/>
          <p:cNvGrpSpPr/>
          <p:nvPr/>
        </p:nvGrpSpPr>
        <p:grpSpPr>
          <a:xfrm rot="0">
            <a:off x="14873403" y="5730925"/>
            <a:ext cx="36801" cy="1102295"/>
            <a:chOff x="0" y="0"/>
            <a:chExt cx="38100" cy="1141213"/>
          </a:xfrm>
        </p:grpSpPr>
        <p:sp>
          <p:nvSpPr>
            <p:cNvPr name="Freeform 44" id="44"/>
            <p:cNvSpPr/>
            <p:nvPr/>
          </p:nvSpPr>
          <p:spPr>
            <a:xfrm flipH="false" flipV="false" rot="0">
              <a:off x="0" y="0"/>
              <a:ext cx="38100" cy="1141222"/>
            </a:xfrm>
            <a:custGeom>
              <a:avLst/>
              <a:gdLst/>
              <a:ahLst/>
              <a:cxnLst/>
              <a:rect r="r" b="b" t="t" l="l"/>
              <a:pathLst>
                <a:path h="1141222" w="38100">
                  <a:moveTo>
                    <a:pt x="0" y="19050"/>
                  </a:moveTo>
                  <a:cubicBezTo>
                    <a:pt x="0" y="8509"/>
                    <a:pt x="8509" y="0"/>
                    <a:pt x="19050" y="0"/>
                  </a:cubicBezTo>
                  <a:cubicBezTo>
                    <a:pt x="29591" y="0"/>
                    <a:pt x="38100" y="8509"/>
                    <a:pt x="38100" y="19050"/>
                  </a:cubicBezTo>
                  <a:lnTo>
                    <a:pt x="38100" y="1122172"/>
                  </a:lnTo>
                  <a:cubicBezTo>
                    <a:pt x="38100" y="1132713"/>
                    <a:pt x="29591" y="1141222"/>
                    <a:pt x="19050" y="1141222"/>
                  </a:cubicBezTo>
                  <a:cubicBezTo>
                    <a:pt x="8509" y="1141222"/>
                    <a:pt x="0" y="1132713"/>
                    <a:pt x="0" y="1122172"/>
                  </a:cubicBezTo>
                  <a:close/>
                </a:path>
              </a:pathLst>
            </a:custGeom>
            <a:solidFill>
              <a:srgbClr val="DD785E"/>
            </a:solidFill>
          </p:spPr>
        </p:sp>
      </p:grpSp>
      <p:grpSp>
        <p:nvGrpSpPr>
          <p:cNvPr name="Group 45" id="45"/>
          <p:cNvGrpSpPr/>
          <p:nvPr/>
        </p:nvGrpSpPr>
        <p:grpSpPr>
          <a:xfrm rot="0">
            <a:off x="14606595" y="6543750"/>
            <a:ext cx="578793" cy="578793"/>
            <a:chOff x="0" y="0"/>
            <a:chExt cx="771723" cy="771723"/>
          </a:xfrm>
        </p:grpSpPr>
        <p:sp>
          <p:nvSpPr>
            <p:cNvPr name="Freeform 46" id="46"/>
            <p:cNvSpPr/>
            <p:nvPr/>
          </p:nvSpPr>
          <p:spPr>
            <a:xfrm flipH="false" flipV="false" rot="0">
              <a:off x="19050" y="19050"/>
              <a:ext cx="733679" cy="733679"/>
            </a:xfrm>
            <a:custGeom>
              <a:avLst/>
              <a:gdLst/>
              <a:ahLst/>
              <a:cxnLst/>
              <a:rect r="r" b="b" t="t" l="l"/>
              <a:pathLst>
                <a:path h="733679" w="733679">
                  <a:moveTo>
                    <a:pt x="0" y="366776"/>
                  </a:moveTo>
                  <a:cubicBezTo>
                    <a:pt x="0" y="164211"/>
                    <a:pt x="164211" y="0"/>
                    <a:pt x="366776" y="0"/>
                  </a:cubicBezTo>
                  <a:cubicBezTo>
                    <a:pt x="569341" y="0"/>
                    <a:pt x="733679" y="164211"/>
                    <a:pt x="733679" y="366776"/>
                  </a:cubicBezTo>
                  <a:cubicBezTo>
                    <a:pt x="733679" y="569341"/>
                    <a:pt x="569341" y="733679"/>
                    <a:pt x="366776" y="733679"/>
                  </a:cubicBezTo>
                  <a:cubicBezTo>
                    <a:pt x="164211" y="733679"/>
                    <a:pt x="0" y="569341"/>
                    <a:pt x="0" y="366776"/>
                  </a:cubicBezTo>
                  <a:close/>
                </a:path>
              </a:pathLst>
            </a:custGeom>
            <a:solidFill>
              <a:srgbClr val="00002E"/>
            </a:solidFill>
          </p:spPr>
        </p:sp>
        <p:sp>
          <p:nvSpPr>
            <p:cNvPr name="Freeform 47" id="47"/>
            <p:cNvSpPr/>
            <p:nvPr/>
          </p:nvSpPr>
          <p:spPr>
            <a:xfrm flipH="false" flipV="false" rot="0">
              <a:off x="0" y="0"/>
              <a:ext cx="771779" cy="771779"/>
            </a:xfrm>
            <a:custGeom>
              <a:avLst/>
              <a:gdLst/>
              <a:ahLst/>
              <a:cxnLst/>
              <a:rect r="r" b="b" t="t" l="l"/>
              <a:pathLst>
                <a:path h="771779" w="771779">
                  <a:moveTo>
                    <a:pt x="0" y="385826"/>
                  </a:moveTo>
                  <a:cubicBezTo>
                    <a:pt x="0" y="172720"/>
                    <a:pt x="172720" y="0"/>
                    <a:pt x="385826" y="0"/>
                  </a:cubicBezTo>
                  <a:cubicBezTo>
                    <a:pt x="391668" y="0"/>
                    <a:pt x="397129" y="2667"/>
                    <a:pt x="400685" y="7112"/>
                  </a:cubicBezTo>
                  <a:lnTo>
                    <a:pt x="385826" y="19050"/>
                  </a:lnTo>
                  <a:lnTo>
                    <a:pt x="385826" y="0"/>
                  </a:lnTo>
                  <a:lnTo>
                    <a:pt x="385826" y="19050"/>
                  </a:lnTo>
                  <a:lnTo>
                    <a:pt x="385826" y="0"/>
                  </a:lnTo>
                  <a:cubicBezTo>
                    <a:pt x="598932" y="0"/>
                    <a:pt x="771779" y="172720"/>
                    <a:pt x="771779" y="385826"/>
                  </a:cubicBezTo>
                  <a:cubicBezTo>
                    <a:pt x="771779" y="394081"/>
                    <a:pt x="766572" y="401320"/>
                    <a:pt x="758698" y="403860"/>
                  </a:cubicBezTo>
                  <a:lnTo>
                    <a:pt x="752729" y="385826"/>
                  </a:lnTo>
                  <a:lnTo>
                    <a:pt x="771779" y="385826"/>
                  </a:lnTo>
                  <a:cubicBezTo>
                    <a:pt x="771779" y="598932"/>
                    <a:pt x="599059" y="771652"/>
                    <a:pt x="385953" y="771652"/>
                  </a:cubicBezTo>
                  <a:lnTo>
                    <a:pt x="385953" y="752602"/>
                  </a:lnTo>
                  <a:lnTo>
                    <a:pt x="385953" y="733552"/>
                  </a:lnTo>
                  <a:lnTo>
                    <a:pt x="385953" y="752602"/>
                  </a:lnTo>
                  <a:lnTo>
                    <a:pt x="385953" y="771652"/>
                  </a:lnTo>
                  <a:cubicBezTo>
                    <a:pt x="172720" y="771779"/>
                    <a:pt x="0" y="598932"/>
                    <a:pt x="0" y="385826"/>
                  </a:cubicBezTo>
                  <a:lnTo>
                    <a:pt x="19050" y="385826"/>
                  </a:lnTo>
                  <a:lnTo>
                    <a:pt x="0" y="385826"/>
                  </a:lnTo>
                  <a:moveTo>
                    <a:pt x="38100" y="385826"/>
                  </a:moveTo>
                  <a:lnTo>
                    <a:pt x="19050" y="385826"/>
                  </a:lnTo>
                  <a:lnTo>
                    <a:pt x="38100" y="385826"/>
                  </a:lnTo>
                  <a:cubicBezTo>
                    <a:pt x="38100" y="577977"/>
                    <a:pt x="193802" y="733679"/>
                    <a:pt x="385826" y="733679"/>
                  </a:cubicBezTo>
                  <a:cubicBezTo>
                    <a:pt x="396367" y="733679"/>
                    <a:pt x="404876" y="742188"/>
                    <a:pt x="404876" y="752729"/>
                  </a:cubicBezTo>
                  <a:cubicBezTo>
                    <a:pt x="404876" y="763270"/>
                    <a:pt x="396367" y="771779"/>
                    <a:pt x="385826" y="771779"/>
                  </a:cubicBezTo>
                  <a:cubicBezTo>
                    <a:pt x="375285" y="771779"/>
                    <a:pt x="366776" y="763270"/>
                    <a:pt x="366776" y="752729"/>
                  </a:cubicBezTo>
                  <a:cubicBezTo>
                    <a:pt x="366776" y="742188"/>
                    <a:pt x="375285" y="733679"/>
                    <a:pt x="385826" y="733679"/>
                  </a:cubicBezTo>
                  <a:cubicBezTo>
                    <a:pt x="577850" y="733679"/>
                    <a:pt x="733552" y="577977"/>
                    <a:pt x="733552" y="385953"/>
                  </a:cubicBezTo>
                  <a:cubicBezTo>
                    <a:pt x="733552" y="377698"/>
                    <a:pt x="738759" y="370459"/>
                    <a:pt x="746633" y="367919"/>
                  </a:cubicBezTo>
                  <a:lnTo>
                    <a:pt x="752602" y="385953"/>
                  </a:lnTo>
                  <a:lnTo>
                    <a:pt x="733552" y="385953"/>
                  </a:lnTo>
                  <a:cubicBezTo>
                    <a:pt x="733679" y="193802"/>
                    <a:pt x="577977" y="38100"/>
                    <a:pt x="385826" y="38100"/>
                  </a:cubicBezTo>
                  <a:cubicBezTo>
                    <a:pt x="379984" y="38100"/>
                    <a:pt x="374523" y="35433"/>
                    <a:pt x="370967" y="30988"/>
                  </a:cubicBezTo>
                  <a:lnTo>
                    <a:pt x="385826" y="19050"/>
                  </a:lnTo>
                  <a:lnTo>
                    <a:pt x="385826" y="38100"/>
                  </a:lnTo>
                  <a:cubicBezTo>
                    <a:pt x="193802" y="38100"/>
                    <a:pt x="38100" y="193802"/>
                    <a:pt x="38100" y="385826"/>
                  </a:cubicBezTo>
                  <a:close/>
                </a:path>
              </a:pathLst>
            </a:custGeom>
            <a:solidFill>
              <a:srgbClr val="DD785E"/>
            </a:solidFill>
          </p:spPr>
        </p:sp>
      </p:grpSp>
      <p:sp>
        <p:nvSpPr>
          <p:cNvPr name="TextBox 48" id="48"/>
          <p:cNvSpPr txBox="true"/>
          <p:nvPr/>
        </p:nvSpPr>
        <p:spPr>
          <a:xfrm rot="0">
            <a:off x="14773901" y="6662465"/>
            <a:ext cx="207169" cy="363538"/>
          </a:xfrm>
          <a:prstGeom prst="rect">
            <a:avLst/>
          </a:prstGeom>
        </p:spPr>
        <p:txBody>
          <a:bodyPr anchor="t" rtlCol="false" tIns="0" lIns="0" bIns="0" rIns="0">
            <a:spAutoFit/>
          </a:bodyPr>
          <a:lstStyle/>
          <a:p>
            <a:pPr algn="ctr">
              <a:lnSpc>
                <a:spcPts val="2687"/>
              </a:lnSpc>
            </a:pPr>
            <a:r>
              <a:rPr lang="en-US" sz="2687" b="true">
                <a:solidFill>
                  <a:srgbClr val="FFFFFF"/>
                </a:solidFill>
                <a:latin typeface="Arimo Bold"/>
                <a:ea typeface="Arimo Bold"/>
                <a:cs typeface="Arimo Bold"/>
                <a:sym typeface="Arimo Bold"/>
              </a:rPr>
              <a:t>5</a:t>
            </a:r>
          </a:p>
        </p:txBody>
      </p:sp>
      <p:sp>
        <p:nvSpPr>
          <p:cNvPr name="TextBox 49" id="49"/>
          <p:cNvSpPr txBox="true"/>
          <p:nvPr/>
        </p:nvSpPr>
        <p:spPr>
          <a:xfrm rot="0">
            <a:off x="13349924" y="3943400"/>
            <a:ext cx="2877145" cy="366713"/>
          </a:xfrm>
          <a:prstGeom prst="rect">
            <a:avLst/>
          </a:prstGeom>
        </p:spPr>
        <p:txBody>
          <a:bodyPr anchor="t" rtlCol="false" tIns="0" lIns="0" bIns="0" rIns="0">
            <a:spAutoFit/>
          </a:bodyPr>
          <a:lstStyle/>
          <a:p>
            <a:pPr algn="ctr">
              <a:lnSpc>
                <a:spcPts val="2812"/>
              </a:lnSpc>
            </a:pPr>
            <a:r>
              <a:rPr lang="en-US" sz="2249" b="true">
                <a:solidFill>
                  <a:srgbClr val="FFFFFF"/>
                </a:solidFill>
                <a:latin typeface="Arimo Bold"/>
                <a:ea typeface="Arimo Bold"/>
                <a:cs typeface="Arimo Bold"/>
                <a:sym typeface="Arimo Bold"/>
              </a:rPr>
              <a:t>Ai model prediction</a:t>
            </a:r>
          </a:p>
        </p:txBody>
      </p:sp>
      <p:sp>
        <p:nvSpPr>
          <p:cNvPr name="TextBox 50" id="50"/>
          <p:cNvSpPr txBox="true"/>
          <p:nvPr/>
        </p:nvSpPr>
        <p:spPr>
          <a:xfrm rot="0">
            <a:off x="12910958" y="4433937"/>
            <a:ext cx="3725887" cy="1106487"/>
          </a:xfrm>
          <a:prstGeom prst="rect">
            <a:avLst/>
          </a:prstGeom>
        </p:spPr>
        <p:txBody>
          <a:bodyPr anchor="t" rtlCol="false" tIns="0" lIns="0" bIns="0" rIns="0">
            <a:spAutoFit/>
          </a:bodyPr>
          <a:lstStyle/>
          <a:p>
            <a:pPr algn="ctr">
              <a:lnSpc>
                <a:spcPts val="3062"/>
              </a:lnSpc>
            </a:pPr>
            <a:r>
              <a:rPr lang="en-US" sz="1874">
                <a:solidFill>
                  <a:srgbClr val="FFFFFF"/>
                </a:solidFill>
                <a:latin typeface="PT Sans"/>
                <a:ea typeface="PT Sans"/>
                <a:cs typeface="PT Sans"/>
                <a:sym typeface="PT Sans"/>
              </a:rPr>
              <a:t>Use the dataset to train on ai model to make a health status prediction base on available datas.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TextBox 6" id="6"/>
          <p:cNvSpPr txBox="true"/>
          <p:nvPr/>
        </p:nvSpPr>
        <p:spPr>
          <a:xfrm rot="0">
            <a:off x="953541" y="701576"/>
            <a:ext cx="16380916" cy="1650504"/>
          </a:xfrm>
          <a:prstGeom prst="rect">
            <a:avLst/>
          </a:prstGeom>
        </p:spPr>
        <p:txBody>
          <a:bodyPr anchor="t" rtlCol="false" tIns="0" lIns="0" bIns="0" rIns="0">
            <a:spAutoFit/>
          </a:bodyPr>
          <a:lstStyle/>
          <a:p>
            <a:pPr algn="l">
              <a:lnSpc>
                <a:spcPts val="6249"/>
              </a:lnSpc>
            </a:pPr>
            <a:r>
              <a:rPr lang="en-US" sz="4999" b="true">
                <a:solidFill>
                  <a:srgbClr val="FFFFFF"/>
                </a:solidFill>
                <a:latin typeface="Arimo Bold"/>
                <a:ea typeface="Arimo Bold"/>
                <a:cs typeface="Arimo Bold"/>
                <a:sym typeface="Arimo Bold"/>
              </a:rPr>
              <a:t>Mapping Global Cancer Incidence: Visualizing Geographic Variations</a:t>
            </a:r>
          </a:p>
        </p:txBody>
      </p:sp>
      <p:sp>
        <p:nvSpPr>
          <p:cNvPr name="Freeform 7" id="7" descr="preencoded.png"/>
          <p:cNvSpPr/>
          <p:nvPr/>
        </p:nvSpPr>
        <p:spPr>
          <a:xfrm flipH="false" flipV="false" rot="0">
            <a:off x="953541" y="2896940"/>
            <a:ext cx="7986118" cy="4935736"/>
          </a:xfrm>
          <a:custGeom>
            <a:avLst/>
            <a:gdLst/>
            <a:ahLst/>
            <a:cxnLst/>
            <a:rect r="r" b="b" t="t" l="l"/>
            <a:pathLst>
              <a:path h="4935736" w="7986118">
                <a:moveTo>
                  <a:pt x="0" y="0"/>
                </a:moveTo>
                <a:lnTo>
                  <a:pt x="7986118" y="0"/>
                </a:lnTo>
                <a:lnTo>
                  <a:pt x="7986118" y="4935736"/>
                </a:lnTo>
                <a:lnTo>
                  <a:pt x="0" y="4935736"/>
                </a:lnTo>
                <a:lnTo>
                  <a:pt x="0" y="0"/>
                </a:lnTo>
                <a:close/>
              </a:path>
            </a:pathLst>
          </a:custGeom>
          <a:blipFill>
            <a:blip r:embed="rId5"/>
            <a:stretch>
              <a:fillRect l="0" t="-8" r="0" b="-8"/>
            </a:stretch>
          </a:blipFill>
        </p:spPr>
      </p:sp>
      <p:sp>
        <p:nvSpPr>
          <p:cNvPr name="TextBox 8" id="8"/>
          <p:cNvSpPr txBox="true"/>
          <p:nvPr/>
        </p:nvSpPr>
        <p:spPr>
          <a:xfrm rot="0">
            <a:off x="953541" y="8144619"/>
            <a:ext cx="5877920" cy="403225"/>
          </a:xfrm>
          <a:prstGeom prst="rect">
            <a:avLst/>
          </a:prstGeom>
        </p:spPr>
        <p:txBody>
          <a:bodyPr anchor="t" rtlCol="false" tIns="0" lIns="0" bIns="0" rIns="0">
            <a:spAutoFit/>
          </a:bodyPr>
          <a:lstStyle/>
          <a:p>
            <a:pPr algn="l">
              <a:lnSpc>
                <a:spcPts val="3124"/>
              </a:lnSpc>
            </a:pPr>
            <a:r>
              <a:rPr lang="en-US" sz="2499" b="true">
                <a:solidFill>
                  <a:srgbClr val="FFFFFF"/>
                </a:solidFill>
                <a:latin typeface="Arimo Bold"/>
                <a:ea typeface="Arimo Bold"/>
                <a:cs typeface="Arimo Bold"/>
                <a:sym typeface="Arimo Bold"/>
              </a:rPr>
              <a:t>Global Cancer Incidence Map</a:t>
            </a:r>
          </a:p>
        </p:txBody>
      </p:sp>
      <p:sp>
        <p:nvSpPr>
          <p:cNvPr name="TextBox 9" id="9"/>
          <p:cNvSpPr txBox="true"/>
          <p:nvPr/>
        </p:nvSpPr>
        <p:spPr>
          <a:xfrm rot="0">
            <a:off x="953541" y="8661052"/>
            <a:ext cx="7986118" cy="1383953"/>
          </a:xfrm>
          <a:prstGeom prst="rect">
            <a:avLst/>
          </a:prstGeom>
        </p:spPr>
        <p:txBody>
          <a:bodyPr anchor="t" rtlCol="false" tIns="0" lIns="0" bIns="0" rIns="0">
            <a:spAutoFit/>
          </a:bodyPr>
          <a:lstStyle/>
          <a:p>
            <a:pPr algn="l">
              <a:lnSpc>
                <a:spcPts val="3374"/>
              </a:lnSpc>
            </a:pPr>
            <a:r>
              <a:rPr lang="en-US" sz="2125">
                <a:solidFill>
                  <a:srgbClr val="FFFFFF"/>
                </a:solidFill>
                <a:latin typeface="PT Sans"/>
                <a:ea typeface="PT Sans"/>
                <a:cs typeface="PT Sans"/>
                <a:sym typeface="PT Sans"/>
              </a:rPr>
              <a:t>Visualizing global cancer incidence patterns using a choropleth map, where regions are shaded based on their age-standardized cancer rates.</a:t>
            </a:r>
          </a:p>
        </p:txBody>
      </p:sp>
      <p:sp>
        <p:nvSpPr>
          <p:cNvPr name="Freeform 10" id="10" descr="preencoded.png"/>
          <p:cNvSpPr/>
          <p:nvPr/>
        </p:nvSpPr>
        <p:spPr>
          <a:xfrm flipH="false" flipV="false" rot="0">
            <a:off x="9348341" y="2896940"/>
            <a:ext cx="7986118" cy="4935736"/>
          </a:xfrm>
          <a:custGeom>
            <a:avLst/>
            <a:gdLst/>
            <a:ahLst/>
            <a:cxnLst/>
            <a:rect r="r" b="b" t="t" l="l"/>
            <a:pathLst>
              <a:path h="4935736" w="7986118">
                <a:moveTo>
                  <a:pt x="0" y="0"/>
                </a:moveTo>
                <a:lnTo>
                  <a:pt x="7986118" y="0"/>
                </a:lnTo>
                <a:lnTo>
                  <a:pt x="7986118" y="4935736"/>
                </a:lnTo>
                <a:lnTo>
                  <a:pt x="0" y="4935736"/>
                </a:lnTo>
                <a:lnTo>
                  <a:pt x="0" y="0"/>
                </a:lnTo>
                <a:close/>
              </a:path>
            </a:pathLst>
          </a:custGeom>
          <a:blipFill>
            <a:blip r:embed="rId6"/>
            <a:stretch>
              <a:fillRect l="0" t="-8" r="0" b="-8"/>
            </a:stretch>
          </a:blipFill>
        </p:spPr>
      </p:sp>
      <p:sp>
        <p:nvSpPr>
          <p:cNvPr name="TextBox 11" id="11"/>
          <p:cNvSpPr txBox="true"/>
          <p:nvPr/>
        </p:nvSpPr>
        <p:spPr>
          <a:xfrm rot="0">
            <a:off x="9348341" y="8144619"/>
            <a:ext cx="4962416" cy="403225"/>
          </a:xfrm>
          <a:prstGeom prst="rect">
            <a:avLst/>
          </a:prstGeom>
        </p:spPr>
        <p:txBody>
          <a:bodyPr anchor="t" rtlCol="false" tIns="0" lIns="0" bIns="0" rIns="0">
            <a:spAutoFit/>
          </a:bodyPr>
          <a:lstStyle/>
          <a:p>
            <a:pPr algn="l">
              <a:lnSpc>
                <a:spcPts val="3124"/>
              </a:lnSpc>
            </a:pPr>
            <a:r>
              <a:rPr lang="en-US" sz="2499" b="true">
                <a:solidFill>
                  <a:srgbClr val="FFFFFF"/>
                </a:solidFill>
                <a:latin typeface="Arimo Bold"/>
                <a:ea typeface="Arimo Bold"/>
                <a:cs typeface="Arimo Bold"/>
                <a:sym typeface="Arimo Bold"/>
              </a:rPr>
              <a:t>National Cancer Incidence Maps</a:t>
            </a:r>
          </a:p>
        </p:txBody>
      </p:sp>
      <p:sp>
        <p:nvSpPr>
          <p:cNvPr name="TextBox 12" id="12"/>
          <p:cNvSpPr txBox="true"/>
          <p:nvPr/>
        </p:nvSpPr>
        <p:spPr>
          <a:xfrm rot="0">
            <a:off x="9348341" y="8879011"/>
            <a:ext cx="7986118" cy="948035"/>
          </a:xfrm>
          <a:prstGeom prst="rect">
            <a:avLst/>
          </a:prstGeom>
        </p:spPr>
        <p:txBody>
          <a:bodyPr anchor="t" rtlCol="false" tIns="0" lIns="0" bIns="0" rIns="0">
            <a:spAutoFit/>
          </a:bodyPr>
          <a:lstStyle/>
          <a:p>
            <a:pPr algn="l">
              <a:lnSpc>
                <a:spcPts val="3374"/>
              </a:lnSpc>
            </a:pPr>
            <a:r>
              <a:rPr lang="en-US" sz="2125">
                <a:solidFill>
                  <a:srgbClr val="FFFFFF"/>
                </a:solidFill>
                <a:latin typeface="PT Sans"/>
                <a:ea typeface="PT Sans"/>
                <a:cs typeface="PT Sans"/>
                <a:sym typeface="PT Sans"/>
              </a:rPr>
              <a:t>Creating maps for individual countries to showcase regional variations in cancer incidence within specific nations.</a:t>
            </a:r>
          </a:p>
        </p:txBody>
      </p:sp>
      <p:sp>
        <p:nvSpPr>
          <p:cNvPr name="Freeform 13" id="13"/>
          <p:cNvSpPr/>
          <p:nvPr/>
        </p:nvSpPr>
        <p:spPr>
          <a:xfrm flipH="false" flipV="false" rot="0">
            <a:off x="14310758" y="9578805"/>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94144"/>
          </a:xfrm>
          <a:custGeom>
            <a:avLst/>
            <a:gdLst/>
            <a:ahLst/>
            <a:cxnLst/>
            <a:rect r="r" b="b" t="t" l="l"/>
            <a:pathLst>
              <a:path h="10294144" w="6858000">
                <a:moveTo>
                  <a:pt x="0" y="0"/>
                </a:moveTo>
                <a:lnTo>
                  <a:pt x="6858000" y="0"/>
                </a:lnTo>
                <a:lnTo>
                  <a:pt x="6858000" y="10294144"/>
                </a:lnTo>
                <a:lnTo>
                  <a:pt x="0" y="10294144"/>
                </a:lnTo>
                <a:lnTo>
                  <a:pt x="0" y="0"/>
                </a:lnTo>
                <a:close/>
              </a:path>
            </a:pathLst>
          </a:custGeom>
          <a:blipFill>
            <a:blip r:embed="rId5"/>
            <a:stretch>
              <a:fillRect l="0" t="-11" r="0" b="-11"/>
            </a:stretch>
          </a:blipFill>
        </p:spPr>
      </p:sp>
      <p:sp>
        <p:nvSpPr>
          <p:cNvPr name="Freeform 7" id="7" descr="preencoded.png"/>
          <p:cNvSpPr/>
          <p:nvPr/>
        </p:nvSpPr>
        <p:spPr>
          <a:xfrm flipH="false" flipV="false" rot="0">
            <a:off x="11784806" y="3644354"/>
            <a:ext cx="6148239" cy="3005286"/>
          </a:xfrm>
          <a:custGeom>
            <a:avLst/>
            <a:gdLst/>
            <a:ahLst/>
            <a:cxnLst/>
            <a:rect r="r" b="b" t="t" l="l"/>
            <a:pathLst>
              <a:path h="3005286" w="6148239">
                <a:moveTo>
                  <a:pt x="0" y="0"/>
                </a:moveTo>
                <a:lnTo>
                  <a:pt x="6148239" y="0"/>
                </a:lnTo>
                <a:lnTo>
                  <a:pt x="6148239" y="3005286"/>
                </a:lnTo>
                <a:lnTo>
                  <a:pt x="0" y="3005286"/>
                </a:lnTo>
                <a:lnTo>
                  <a:pt x="0" y="0"/>
                </a:lnTo>
                <a:close/>
              </a:path>
            </a:pathLst>
          </a:custGeom>
          <a:blipFill>
            <a:blip r:embed="rId6"/>
            <a:stretch>
              <a:fillRect l="-22" t="0" r="-22" b="0"/>
            </a:stretch>
          </a:blipFill>
        </p:spPr>
      </p:sp>
      <p:sp>
        <p:nvSpPr>
          <p:cNvPr name="TextBox 8" id="8"/>
          <p:cNvSpPr txBox="true"/>
          <p:nvPr/>
        </p:nvSpPr>
        <p:spPr>
          <a:xfrm rot="0">
            <a:off x="992981" y="732532"/>
            <a:ext cx="9444037" cy="2551063"/>
          </a:xfrm>
          <a:prstGeom prst="rect">
            <a:avLst/>
          </a:prstGeom>
        </p:spPr>
        <p:txBody>
          <a:bodyPr anchor="t" rtlCol="false" tIns="0" lIns="0" bIns="0" rIns="0">
            <a:spAutoFit/>
          </a:bodyPr>
          <a:lstStyle/>
          <a:p>
            <a:pPr algn="l">
              <a:lnSpc>
                <a:spcPts val="6562"/>
              </a:lnSpc>
            </a:pPr>
            <a:r>
              <a:rPr lang="en-US" sz="5250" b="true">
                <a:solidFill>
                  <a:srgbClr val="FFFFFF"/>
                </a:solidFill>
                <a:latin typeface="Arimo Bold"/>
                <a:ea typeface="Arimo Bold"/>
                <a:cs typeface="Arimo Bold"/>
                <a:sym typeface="Arimo Bold"/>
              </a:rPr>
              <a:t>Analyzing Medical Investment: Patterns and Trends Across Regions</a:t>
            </a:r>
          </a:p>
        </p:txBody>
      </p:sp>
      <p:grpSp>
        <p:nvGrpSpPr>
          <p:cNvPr name="Group 9" id="9"/>
          <p:cNvGrpSpPr/>
          <p:nvPr/>
        </p:nvGrpSpPr>
        <p:grpSpPr>
          <a:xfrm rot="0">
            <a:off x="988219" y="3704332"/>
            <a:ext cx="9453562" cy="5814418"/>
            <a:chOff x="0" y="0"/>
            <a:chExt cx="12604750" cy="7752557"/>
          </a:xfrm>
        </p:grpSpPr>
        <p:sp>
          <p:nvSpPr>
            <p:cNvPr name="Freeform 10" id="10"/>
            <p:cNvSpPr/>
            <p:nvPr/>
          </p:nvSpPr>
          <p:spPr>
            <a:xfrm flipH="false" flipV="false" rot="0">
              <a:off x="0" y="0"/>
              <a:ext cx="12604750" cy="7752588"/>
            </a:xfrm>
            <a:custGeom>
              <a:avLst/>
              <a:gdLst/>
              <a:ahLst/>
              <a:cxnLst/>
              <a:rect r="r" b="b" t="t" l="l"/>
              <a:pathLst>
                <a:path h="7752588" w="12604750">
                  <a:moveTo>
                    <a:pt x="0" y="573786"/>
                  </a:moveTo>
                  <a:cubicBezTo>
                    <a:pt x="0" y="256921"/>
                    <a:pt x="257048" y="0"/>
                    <a:pt x="574167" y="0"/>
                  </a:cubicBezTo>
                  <a:lnTo>
                    <a:pt x="12030583" y="0"/>
                  </a:lnTo>
                  <a:lnTo>
                    <a:pt x="12030583" y="6350"/>
                  </a:lnTo>
                  <a:lnTo>
                    <a:pt x="12030583" y="0"/>
                  </a:lnTo>
                  <a:cubicBezTo>
                    <a:pt x="12347701" y="0"/>
                    <a:pt x="12604750" y="256921"/>
                    <a:pt x="12604750" y="573786"/>
                  </a:cubicBezTo>
                  <a:lnTo>
                    <a:pt x="12598400" y="573786"/>
                  </a:lnTo>
                  <a:lnTo>
                    <a:pt x="12604750" y="573786"/>
                  </a:lnTo>
                  <a:lnTo>
                    <a:pt x="12604750" y="7178675"/>
                  </a:lnTo>
                  <a:lnTo>
                    <a:pt x="12598400" y="7178675"/>
                  </a:lnTo>
                  <a:lnTo>
                    <a:pt x="12604750" y="7178675"/>
                  </a:lnTo>
                  <a:cubicBezTo>
                    <a:pt x="12604750" y="7495540"/>
                    <a:pt x="12347702" y="7752461"/>
                    <a:pt x="12030583" y="7752461"/>
                  </a:cubicBezTo>
                  <a:lnTo>
                    <a:pt x="12030583" y="7746111"/>
                  </a:lnTo>
                  <a:lnTo>
                    <a:pt x="12030583" y="7752461"/>
                  </a:lnTo>
                  <a:lnTo>
                    <a:pt x="574167" y="7752461"/>
                  </a:lnTo>
                  <a:lnTo>
                    <a:pt x="574167" y="7746111"/>
                  </a:lnTo>
                  <a:lnTo>
                    <a:pt x="574167" y="7752461"/>
                  </a:lnTo>
                  <a:cubicBezTo>
                    <a:pt x="257048" y="7752588"/>
                    <a:pt x="0" y="7495667"/>
                    <a:pt x="0" y="7178675"/>
                  </a:cubicBezTo>
                  <a:lnTo>
                    <a:pt x="0" y="573786"/>
                  </a:lnTo>
                  <a:lnTo>
                    <a:pt x="6350" y="573786"/>
                  </a:lnTo>
                  <a:lnTo>
                    <a:pt x="0" y="573786"/>
                  </a:lnTo>
                  <a:moveTo>
                    <a:pt x="12700" y="573786"/>
                  </a:moveTo>
                  <a:lnTo>
                    <a:pt x="12700" y="7178675"/>
                  </a:lnTo>
                  <a:lnTo>
                    <a:pt x="6350" y="7178675"/>
                  </a:lnTo>
                  <a:lnTo>
                    <a:pt x="12700" y="7178675"/>
                  </a:lnTo>
                  <a:cubicBezTo>
                    <a:pt x="12700" y="7488555"/>
                    <a:pt x="264033" y="7739761"/>
                    <a:pt x="574167" y="7739761"/>
                  </a:cubicBezTo>
                  <a:lnTo>
                    <a:pt x="12030583" y="7739761"/>
                  </a:lnTo>
                  <a:cubicBezTo>
                    <a:pt x="12340717" y="7739761"/>
                    <a:pt x="12592050" y="7488555"/>
                    <a:pt x="12592050" y="7178675"/>
                  </a:cubicBezTo>
                  <a:lnTo>
                    <a:pt x="12592050" y="573786"/>
                  </a:lnTo>
                  <a:cubicBezTo>
                    <a:pt x="12592050" y="263906"/>
                    <a:pt x="12340717" y="12700"/>
                    <a:pt x="12030583" y="12700"/>
                  </a:cubicBezTo>
                  <a:lnTo>
                    <a:pt x="574167" y="12700"/>
                  </a:lnTo>
                  <a:lnTo>
                    <a:pt x="574167" y="6350"/>
                  </a:lnTo>
                  <a:lnTo>
                    <a:pt x="574167" y="12700"/>
                  </a:lnTo>
                  <a:cubicBezTo>
                    <a:pt x="264033" y="12700"/>
                    <a:pt x="12700" y="263906"/>
                    <a:pt x="12700" y="573786"/>
                  </a:cubicBezTo>
                  <a:close/>
                </a:path>
              </a:pathLst>
            </a:custGeom>
            <a:solidFill>
              <a:srgbClr val="FFFFFF">
                <a:alpha val="23922"/>
              </a:srgbClr>
            </a:solidFill>
          </p:spPr>
        </p:sp>
      </p:grpSp>
      <p:grpSp>
        <p:nvGrpSpPr>
          <p:cNvPr name="Group 11" id="11"/>
          <p:cNvGrpSpPr/>
          <p:nvPr/>
        </p:nvGrpSpPr>
        <p:grpSpPr>
          <a:xfrm rot="0">
            <a:off x="1002506" y="3718620"/>
            <a:ext cx="9423946" cy="1720603"/>
            <a:chOff x="0" y="0"/>
            <a:chExt cx="12565262" cy="2294137"/>
          </a:xfrm>
        </p:grpSpPr>
        <p:sp>
          <p:nvSpPr>
            <p:cNvPr name="Freeform 12" id="12"/>
            <p:cNvSpPr/>
            <p:nvPr/>
          </p:nvSpPr>
          <p:spPr>
            <a:xfrm flipH="false" flipV="false" rot="0">
              <a:off x="0" y="0"/>
              <a:ext cx="12565253" cy="2294128"/>
            </a:xfrm>
            <a:custGeom>
              <a:avLst/>
              <a:gdLst/>
              <a:ahLst/>
              <a:cxnLst/>
              <a:rect r="r" b="b" t="t" l="l"/>
              <a:pathLst>
                <a:path h="2294128" w="12565253">
                  <a:moveTo>
                    <a:pt x="0" y="0"/>
                  </a:moveTo>
                  <a:lnTo>
                    <a:pt x="12565253" y="0"/>
                  </a:lnTo>
                  <a:lnTo>
                    <a:pt x="12565253" y="2294128"/>
                  </a:lnTo>
                  <a:lnTo>
                    <a:pt x="0" y="2294128"/>
                  </a:lnTo>
                  <a:close/>
                </a:path>
              </a:pathLst>
            </a:custGeom>
            <a:solidFill>
              <a:srgbClr val="FFFFFF">
                <a:alpha val="3922"/>
              </a:srgbClr>
            </a:solidFill>
          </p:spPr>
        </p:sp>
      </p:grpSp>
      <p:sp>
        <p:nvSpPr>
          <p:cNvPr name="TextBox 13" id="13"/>
          <p:cNvSpPr txBox="true"/>
          <p:nvPr/>
        </p:nvSpPr>
        <p:spPr>
          <a:xfrm rot="0">
            <a:off x="1287512" y="3812530"/>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Region</a:t>
            </a:r>
          </a:p>
        </p:txBody>
      </p:sp>
      <p:sp>
        <p:nvSpPr>
          <p:cNvPr name="TextBox 14" id="14"/>
          <p:cNvSpPr txBox="true"/>
          <p:nvPr/>
        </p:nvSpPr>
        <p:spPr>
          <a:xfrm rot="0">
            <a:off x="4433144" y="3812530"/>
            <a:ext cx="2564011" cy="993279"/>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Medical Investment per Capita (USD)</a:t>
            </a:r>
          </a:p>
        </p:txBody>
      </p:sp>
      <p:sp>
        <p:nvSpPr>
          <p:cNvPr name="TextBox 15" id="15"/>
          <p:cNvSpPr txBox="true"/>
          <p:nvPr/>
        </p:nvSpPr>
        <p:spPr>
          <a:xfrm rot="0">
            <a:off x="7574012" y="3812530"/>
            <a:ext cx="2568774" cy="1447056"/>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Cancer Incidence Rate (Age-Standardized)</a:t>
            </a:r>
          </a:p>
        </p:txBody>
      </p:sp>
      <p:grpSp>
        <p:nvGrpSpPr>
          <p:cNvPr name="Group 16" id="16"/>
          <p:cNvGrpSpPr/>
          <p:nvPr/>
        </p:nvGrpSpPr>
        <p:grpSpPr>
          <a:xfrm rot="0">
            <a:off x="1002506" y="5439221"/>
            <a:ext cx="9423946" cy="813047"/>
            <a:chOff x="0" y="0"/>
            <a:chExt cx="12565262" cy="1084063"/>
          </a:xfrm>
        </p:grpSpPr>
        <p:sp>
          <p:nvSpPr>
            <p:cNvPr name="Freeform 17" id="17"/>
            <p:cNvSpPr/>
            <p:nvPr/>
          </p:nvSpPr>
          <p:spPr>
            <a:xfrm flipH="false" flipV="false" rot="0">
              <a:off x="0" y="0"/>
              <a:ext cx="12565253" cy="1084072"/>
            </a:xfrm>
            <a:custGeom>
              <a:avLst/>
              <a:gdLst/>
              <a:ahLst/>
              <a:cxnLst/>
              <a:rect r="r" b="b" t="t" l="l"/>
              <a:pathLst>
                <a:path h="1084072" w="12565253">
                  <a:moveTo>
                    <a:pt x="0" y="0"/>
                  </a:moveTo>
                  <a:lnTo>
                    <a:pt x="12565253" y="0"/>
                  </a:lnTo>
                  <a:lnTo>
                    <a:pt x="12565253" y="1084072"/>
                  </a:lnTo>
                  <a:lnTo>
                    <a:pt x="0" y="1084072"/>
                  </a:lnTo>
                  <a:close/>
                </a:path>
              </a:pathLst>
            </a:custGeom>
            <a:solidFill>
              <a:srgbClr val="000000">
                <a:alpha val="3922"/>
              </a:srgbClr>
            </a:solidFill>
          </p:spPr>
        </p:sp>
      </p:grpSp>
      <p:sp>
        <p:nvSpPr>
          <p:cNvPr name="TextBox 18" id="18"/>
          <p:cNvSpPr txBox="true"/>
          <p:nvPr/>
        </p:nvSpPr>
        <p:spPr>
          <a:xfrm rot="0">
            <a:off x="1287512" y="5533133"/>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North America</a:t>
            </a:r>
          </a:p>
        </p:txBody>
      </p:sp>
      <p:sp>
        <p:nvSpPr>
          <p:cNvPr name="TextBox 19" id="19"/>
          <p:cNvSpPr txBox="true"/>
          <p:nvPr/>
        </p:nvSpPr>
        <p:spPr>
          <a:xfrm rot="0">
            <a:off x="4433144" y="5533133"/>
            <a:ext cx="2564011"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4,000</a:t>
            </a:r>
          </a:p>
        </p:txBody>
      </p:sp>
      <p:sp>
        <p:nvSpPr>
          <p:cNvPr name="TextBox 20" id="20"/>
          <p:cNvSpPr txBox="true"/>
          <p:nvPr/>
        </p:nvSpPr>
        <p:spPr>
          <a:xfrm rot="0">
            <a:off x="7574012" y="5533133"/>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200 per 100,000</a:t>
            </a:r>
          </a:p>
        </p:txBody>
      </p:sp>
      <p:grpSp>
        <p:nvGrpSpPr>
          <p:cNvPr name="Group 21" id="21"/>
          <p:cNvGrpSpPr/>
          <p:nvPr/>
        </p:nvGrpSpPr>
        <p:grpSpPr>
          <a:xfrm rot="0">
            <a:off x="1002506" y="6252270"/>
            <a:ext cx="9423946" cy="813047"/>
            <a:chOff x="0" y="0"/>
            <a:chExt cx="12565262" cy="1084063"/>
          </a:xfrm>
        </p:grpSpPr>
        <p:sp>
          <p:nvSpPr>
            <p:cNvPr name="Freeform 22" id="22"/>
            <p:cNvSpPr/>
            <p:nvPr/>
          </p:nvSpPr>
          <p:spPr>
            <a:xfrm flipH="false" flipV="false" rot="0">
              <a:off x="0" y="0"/>
              <a:ext cx="12565253" cy="1084072"/>
            </a:xfrm>
            <a:custGeom>
              <a:avLst/>
              <a:gdLst/>
              <a:ahLst/>
              <a:cxnLst/>
              <a:rect r="r" b="b" t="t" l="l"/>
              <a:pathLst>
                <a:path h="1084072" w="12565253">
                  <a:moveTo>
                    <a:pt x="0" y="0"/>
                  </a:moveTo>
                  <a:lnTo>
                    <a:pt x="12565253" y="0"/>
                  </a:lnTo>
                  <a:lnTo>
                    <a:pt x="12565253" y="1084072"/>
                  </a:lnTo>
                  <a:lnTo>
                    <a:pt x="0" y="1084072"/>
                  </a:lnTo>
                  <a:close/>
                </a:path>
              </a:pathLst>
            </a:custGeom>
            <a:solidFill>
              <a:srgbClr val="FFFFFF">
                <a:alpha val="3922"/>
              </a:srgbClr>
            </a:solidFill>
          </p:spPr>
        </p:sp>
      </p:grpSp>
      <p:sp>
        <p:nvSpPr>
          <p:cNvPr name="TextBox 23" id="23"/>
          <p:cNvSpPr txBox="true"/>
          <p:nvPr/>
        </p:nvSpPr>
        <p:spPr>
          <a:xfrm rot="0">
            <a:off x="1287512" y="6346180"/>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Europe</a:t>
            </a:r>
          </a:p>
        </p:txBody>
      </p:sp>
      <p:sp>
        <p:nvSpPr>
          <p:cNvPr name="TextBox 24" id="24"/>
          <p:cNvSpPr txBox="true"/>
          <p:nvPr/>
        </p:nvSpPr>
        <p:spPr>
          <a:xfrm rot="0">
            <a:off x="4433144" y="6346180"/>
            <a:ext cx="2564011"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3,500</a:t>
            </a:r>
          </a:p>
        </p:txBody>
      </p:sp>
      <p:sp>
        <p:nvSpPr>
          <p:cNvPr name="TextBox 25" id="25"/>
          <p:cNvSpPr txBox="true"/>
          <p:nvPr/>
        </p:nvSpPr>
        <p:spPr>
          <a:xfrm rot="0">
            <a:off x="7574012" y="6346180"/>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180 per 100,000</a:t>
            </a:r>
          </a:p>
        </p:txBody>
      </p:sp>
      <p:grpSp>
        <p:nvGrpSpPr>
          <p:cNvPr name="Group 26" id="26"/>
          <p:cNvGrpSpPr/>
          <p:nvPr/>
        </p:nvGrpSpPr>
        <p:grpSpPr>
          <a:xfrm rot="0">
            <a:off x="1002506" y="7065317"/>
            <a:ext cx="9423946" cy="813047"/>
            <a:chOff x="0" y="0"/>
            <a:chExt cx="12565262" cy="1084063"/>
          </a:xfrm>
        </p:grpSpPr>
        <p:sp>
          <p:nvSpPr>
            <p:cNvPr name="Freeform 27" id="27"/>
            <p:cNvSpPr/>
            <p:nvPr/>
          </p:nvSpPr>
          <p:spPr>
            <a:xfrm flipH="false" flipV="false" rot="0">
              <a:off x="0" y="0"/>
              <a:ext cx="12565253" cy="1084072"/>
            </a:xfrm>
            <a:custGeom>
              <a:avLst/>
              <a:gdLst/>
              <a:ahLst/>
              <a:cxnLst/>
              <a:rect r="r" b="b" t="t" l="l"/>
              <a:pathLst>
                <a:path h="1084072" w="12565253">
                  <a:moveTo>
                    <a:pt x="0" y="0"/>
                  </a:moveTo>
                  <a:lnTo>
                    <a:pt x="12565253" y="0"/>
                  </a:lnTo>
                  <a:lnTo>
                    <a:pt x="12565253" y="1084072"/>
                  </a:lnTo>
                  <a:lnTo>
                    <a:pt x="0" y="1084072"/>
                  </a:lnTo>
                  <a:close/>
                </a:path>
              </a:pathLst>
            </a:custGeom>
            <a:solidFill>
              <a:srgbClr val="000000">
                <a:alpha val="3922"/>
              </a:srgbClr>
            </a:solidFill>
          </p:spPr>
        </p:sp>
      </p:grpSp>
      <p:sp>
        <p:nvSpPr>
          <p:cNvPr name="TextBox 28" id="28"/>
          <p:cNvSpPr txBox="true"/>
          <p:nvPr/>
        </p:nvSpPr>
        <p:spPr>
          <a:xfrm rot="0">
            <a:off x="1287512" y="7159229"/>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Latin America</a:t>
            </a:r>
          </a:p>
        </p:txBody>
      </p:sp>
      <p:sp>
        <p:nvSpPr>
          <p:cNvPr name="TextBox 29" id="29"/>
          <p:cNvSpPr txBox="true"/>
          <p:nvPr/>
        </p:nvSpPr>
        <p:spPr>
          <a:xfrm rot="0">
            <a:off x="4433144" y="7159229"/>
            <a:ext cx="2564011"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1,500</a:t>
            </a:r>
          </a:p>
        </p:txBody>
      </p:sp>
      <p:sp>
        <p:nvSpPr>
          <p:cNvPr name="TextBox 30" id="30"/>
          <p:cNvSpPr txBox="true"/>
          <p:nvPr/>
        </p:nvSpPr>
        <p:spPr>
          <a:xfrm rot="0">
            <a:off x="7574012" y="7159229"/>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150 per 100,000</a:t>
            </a:r>
          </a:p>
        </p:txBody>
      </p:sp>
      <p:grpSp>
        <p:nvGrpSpPr>
          <p:cNvPr name="Group 31" id="31"/>
          <p:cNvGrpSpPr/>
          <p:nvPr/>
        </p:nvGrpSpPr>
        <p:grpSpPr>
          <a:xfrm rot="0">
            <a:off x="1002506" y="7878366"/>
            <a:ext cx="9423946" cy="813047"/>
            <a:chOff x="0" y="0"/>
            <a:chExt cx="12565262" cy="1084063"/>
          </a:xfrm>
        </p:grpSpPr>
        <p:sp>
          <p:nvSpPr>
            <p:cNvPr name="Freeform 32" id="32"/>
            <p:cNvSpPr/>
            <p:nvPr/>
          </p:nvSpPr>
          <p:spPr>
            <a:xfrm flipH="false" flipV="false" rot="0">
              <a:off x="0" y="0"/>
              <a:ext cx="12565253" cy="1084072"/>
            </a:xfrm>
            <a:custGeom>
              <a:avLst/>
              <a:gdLst/>
              <a:ahLst/>
              <a:cxnLst/>
              <a:rect r="r" b="b" t="t" l="l"/>
              <a:pathLst>
                <a:path h="1084072" w="12565253">
                  <a:moveTo>
                    <a:pt x="0" y="0"/>
                  </a:moveTo>
                  <a:lnTo>
                    <a:pt x="12565253" y="0"/>
                  </a:lnTo>
                  <a:lnTo>
                    <a:pt x="12565253" y="1084072"/>
                  </a:lnTo>
                  <a:lnTo>
                    <a:pt x="0" y="1084072"/>
                  </a:lnTo>
                  <a:close/>
                </a:path>
              </a:pathLst>
            </a:custGeom>
            <a:solidFill>
              <a:srgbClr val="FFFFFF">
                <a:alpha val="3922"/>
              </a:srgbClr>
            </a:solidFill>
          </p:spPr>
        </p:sp>
      </p:grpSp>
      <p:sp>
        <p:nvSpPr>
          <p:cNvPr name="TextBox 33" id="33"/>
          <p:cNvSpPr txBox="true"/>
          <p:nvPr/>
        </p:nvSpPr>
        <p:spPr>
          <a:xfrm rot="0">
            <a:off x="1287512" y="7972276"/>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Africa</a:t>
            </a:r>
          </a:p>
        </p:txBody>
      </p:sp>
      <p:sp>
        <p:nvSpPr>
          <p:cNvPr name="TextBox 34" id="34"/>
          <p:cNvSpPr txBox="true"/>
          <p:nvPr/>
        </p:nvSpPr>
        <p:spPr>
          <a:xfrm rot="0">
            <a:off x="4433144" y="7972276"/>
            <a:ext cx="2564011"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500</a:t>
            </a:r>
          </a:p>
        </p:txBody>
      </p:sp>
      <p:sp>
        <p:nvSpPr>
          <p:cNvPr name="TextBox 35" id="35"/>
          <p:cNvSpPr txBox="true"/>
          <p:nvPr/>
        </p:nvSpPr>
        <p:spPr>
          <a:xfrm rot="0">
            <a:off x="7574012" y="7972276"/>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120 per 100,000</a:t>
            </a:r>
          </a:p>
        </p:txBody>
      </p:sp>
      <p:grpSp>
        <p:nvGrpSpPr>
          <p:cNvPr name="Group 36" id="36"/>
          <p:cNvGrpSpPr/>
          <p:nvPr/>
        </p:nvGrpSpPr>
        <p:grpSpPr>
          <a:xfrm rot="0">
            <a:off x="1002506" y="8691414"/>
            <a:ext cx="9423946" cy="813047"/>
            <a:chOff x="0" y="0"/>
            <a:chExt cx="12565262" cy="1084063"/>
          </a:xfrm>
        </p:grpSpPr>
        <p:sp>
          <p:nvSpPr>
            <p:cNvPr name="Freeform 37" id="37"/>
            <p:cNvSpPr/>
            <p:nvPr/>
          </p:nvSpPr>
          <p:spPr>
            <a:xfrm flipH="false" flipV="false" rot="0">
              <a:off x="0" y="0"/>
              <a:ext cx="12565253" cy="1084072"/>
            </a:xfrm>
            <a:custGeom>
              <a:avLst/>
              <a:gdLst/>
              <a:ahLst/>
              <a:cxnLst/>
              <a:rect r="r" b="b" t="t" l="l"/>
              <a:pathLst>
                <a:path h="1084072" w="12565253">
                  <a:moveTo>
                    <a:pt x="0" y="0"/>
                  </a:moveTo>
                  <a:lnTo>
                    <a:pt x="12565253" y="0"/>
                  </a:lnTo>
                  <a:lnTo>
                    <a:pt x="12565253" y="1084072"/>
                  </a:lnTo>
                  <a:lnTo>
                    <a:pt x="0" y="1084072"/>
                  </a:lnTo>
                  <a:close/>
                </a:path>
              </a:pathLst>
            </a:custGeom>
            <a:solidFill>
              <a:srgbClr val="000000">
                <a:alpha val="3922"/>
              </a:srgbClr>
            </a:solidFill>
          </p:spPr>
        </p:sp>
      </p:grpSp>
      <p:sp>
        <p:nvSpPr>
          <p:cNvPr name="TextBox 38" id="38"/>
          <p:cNvSpPr txBox="true"/>
          <p:nvPr/>
        </p:nvSpPr>
        <p:spPr>
          <a:xfrm rot="0">
            <a:off x="1287512" y="8785324"/>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Asia</a:t>
            </a:r>
          </a:p>
        </p:txBody>
      </p:sp>
      <p:sp>
        <p:nvSpPr>
          <p:cNvPr name="TextBox 39" id="39"/>
          <p:cNvSpPr txBox="true"/>
          <p:nvPr/>
        </p:nvSpPr>
        <p:spPr>
          <a:xfrm rot="0">
            <a:off x="4433144" y="8785324"/>
            <a:ext cx="2564011"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1,000</a:t>
            </a:r>
          </a:p>
        </p:txBody>
      </p:sp>
      <p:sp>
        <p:nvSpPr>
          <p:cNvPr name="TextBox 40" id="40"/>
          <p:cNvSpPr txBox="true"/>
          <p:nvPr/>
        </p:nvSpPr>
        <p:spPr>
          <a:xfrm rot="0">
            <a:off x="7574012" y="8785324"/>
            <a:ext cx="2568774" cy="539503"/>
          </a:xfrm>
          <a:prstGeom prst="rect">
            <a:avLst/>
          </a:prstGeom>
        </p:spPr>
        <p:txBody>
          <a:bodyPr anchor="t" rtlCol="false" tIns="0" lIns="0" bIns="0" rIns="0">
            <a:spAutoFit/>
          </a:bodyPr>
          <a:lstStyle/>
          <a:p>
            <a:pPr algn="l">
              <a:lnSpc>
                <a:spcPts val="3562"/>
              </a:lnSpc>
            </a:pPr>
            <a:r>
              <a:rPr lang="en-US" sz="2187">
                <a:solidFill>
                  <a:srgbClr val="FFFFFF"/>
                </a:solidFill>
                <a:latin typeface="PT Sans"/>
                <a:ea typeface="PT Sans"/>
                <a:cs typeface="PT Sans"/>
                <a:sym typeface="PT Sans"/>
              </a:rPr>
              <a:t>160 per 100,000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Freeform 7" id="7" descr="preencoded.png"/>
          <p:cNvSpPr/>
          <p:nvPr/>
        </p:nvSpPr>
        <p:spPr>
          <a:xfrm flipH="false" flipV="false" rot="0">
            <a:off x="280095" y="2894707"/>
            <a:ext cx="6297662" cy="4497586"/>
          </a:xfrm>
          <a:custGeom>
            <a:avLst/>
            <a:gdLst/>
            <a:ahLst/>
            <a:cxnLst/>
            <a:rect r="r" b="b" t="t" l="l"/>
            <a:pathLst>
              <a:path h="4497586" w="6297662">
                <a:moveTo>
                  <a:pt x="0" y="0"/>
                </a:moveTo>
                <a:lnTo>
                  <a:pt x="6297663" y="0"/>
                </a:lnTo>
                <a:lnTo>
                  <a:pt x="6297663" y="4497587"/>
                </a:lnTo>
                <a:lnTo>
                  <a:pt x="0" y="4497587"/>
                </a:lnTo>
                <a:lnTo>
                  <a:pt x="0" y="0"/>
                </a:lnTo>
                <a:close/>
              </a:path>
            </a:pathLst>
          </a:custGeom>
          <a:blipFill>
            <a:blip r:embed="rId6"/>
            <a:stretch>
              <a:fillRect l="0" t="0" r="0" b="0"/>
            </a:stretch>
          </a:blipFill>
        </p:spPr>
      </p:sp>
      <p:sp>
        <p:nvSpPr>
          <p:cNvPr name="TextBox 8" id="8"/>
          <p:cNvSpPr txBox="true"/>
          <p:nvPr/>
        </p:nvSpPr>
        <p:spPr>
          <a:xfrm rot="0">
            <a:off x="7642324" y="580132"/>
            <a:ext cx="9861351" cy="2015132"/>
          </a:xfrm>
          <a:prstGeom prst="rect">
            <a:avLst/>
          </a:prstGeom>
        </p:spPr>
        <p:txBody>
          <a:bodyPr anchor="t" rtlCol="false" tIns="0" lIns="0" bIns="0" rIns="0">
            <a:spAutoFit/>
          </a:bodyPr>
          <a:lstStyle/>
          <a:p>
            <a:pPr algn="l">
              <a:lnSpc>
                <a:spcPts val="5187"/>
              </a:lnSpc>
            </a:pPr>
            <a:r>
              <a:rPr lang="en-US" sz="4124" b="true">
                <a:solidFill>
                  <a:srgbClr val="FFFFFF"/>
                </a:solidFill>
                <a:latin typeface="Arimo Bold"/>
                <a:ea typeface="Arimo Bold"/>
                <a:cs typeface="Arimo Bold"/>
                <a:sym typeface="Arimo Bold"/>
              </a:rPr>
              <a:t>Identifying Health Disparities: Correlating Cancer Incidence and Medical Investment</a:t>
            </a:r>
          </a:p>
        </p:txBody>
      </p:sp>
      <p:sp>
        <p:nvSpPr>
          <p:cNvPr name="TextBox 9" id="9"/>
          <p:cNvSpPr txBox="true"/>
          <p:nvPr/>
        </p:nvSpPr>
        <p:spPr>
          <a:xfrm rot="0">
            <a:off x="7642324" y="2855119"/>
            <a:ext cx="9861351" cy="793254"/>
          </a:xfrm>
          <a:prstGeom prst="rect">
            <a:avLst/>
          </a:prstGeom>
        </p:spPr>
        <p:txBody>
          <a:bodyPr anchor="t" rtlCol="false" tIns="0" lIns="0" bIns="0" rIns="0">
            <a:spAutoFit/>
          </a:bodyPr>
          <a:lstStyle/>
          <a:p>
            <a:pPr algn="l">
              <a:lnSpc>
                <a:spcPts val="2812"/>
              </a:lnSpc>
            </a:pPr>
            <a:r>
              <a:rPr lang="en-US" sz="1750">
                <a:solidFill>
                  <a:srgbClr val="FFFFFF"/>
                </a:solidFill>
                <a:latin typeface="PT Sans"/>
                <a:ea typeface="PT Sans"/>
                <a:cs typeface="PT Sans"/>
                <a:sym typeface="PT Sans"/>
              </a:rPr>
              <a:t>Analyzing the correlation between cancer incidence rates and medical investment per capita across different regions using statistical methods and scatter plot visualization.</a:t>
            </a:r>
          </a:p>
        </p:txBody>
      </p:sp>
      <p:sp>
        <p:nvSpPr>
          <p:cNvPr name="Freeform 10" id="10" descr="preencoded.png"/>
          <p:cNvSpPr/>
          <p:nvPr/>
        </p:nvSpPr>
        <p:spPr>
          <a:xfrm flipH="false" flipV="false" rot="0">
            <a:off x="7642324" y="3900487"/>
            <a:ext cx="1120528" cy="1792933"/>
          </a:xfrm>
          <a:custGeom>
            <a:avLst/>
            <a:gdLst/>
            <a:ahLst/>
            <a:cxnLst/>
            <a:rect r="r" b="b" t="t" l="l"/>
            <a:pathLst>
              <a:path h="1792933" w="1120528">
                <a:moveTo>
                  <a:pt x="0" y="0"/>
                </a:moveTo>
                <a:lnTo>
                  <a:pt x="1120527" y="0"/>
                </a:lnTo>
                <a:lnTo>
                  <a:pt x="1120527" y="1792933"/>
                </a:lnTo>
                <a:lnTo>
                  <a:pt x="0" y="1792933"/>
                </a:lnTo>
                <a:lnTo>
                  <a:pt x="0" y="0"/>
                </a:lnTo>
                <a:close/>
              </a:path>
            </a:pathLst>
          </a:custGeom>
          <a:blipFill>
            <a:blip r:embed="rId7"/>
            <a:stretch>
              <a:fillRect l="-215" t="0" r="-215" b="0"/>
            </a:stretch>
          </a:blipFill>
        </p:spPr>
      </p:sp>
      <p:sp>
        <p:nvSpPr>
          <p:cNvPr name="TextBox 11" id="11"/>
          <p:cNvSpPr txBox="true"/>
          <p:nvPr/>
        </p:nvSpPr>
        <p:spPr>
          <a:xfrm rot="0">
            <a:off x="9098905" y="4105424"/>
            <a:ext cx="2636788" cy="348704"/>
          </a:xfrm>
          <a:prstGeom prst="rect">
            <a:avLst/>
          </a:prstGeom>
        </p:spPr>
        <p:txBody>
          <a:bodyPr anchor="t" rtlCol="false" tIns="0" lIns="0" bIns="0" rIns="0">
            <a:spAutoFit/>
          </a:bodyPr>
          <a:lstStyle/>
          <a:p>
            <a:pPr algn="l">
              <a:lnSpc>
                <a:spcPts val="2562"/>
              </a:lnSpc>
            </a:pPr>
            <a:r>
              <a:rPr lang="en-US" sz="2062" b="true">
                <a:solidFill>
                  <a:srgbClr val="FFFFFF"/>
                </a:solidFill>
                <a:latin typeface="Arimo Bold"/>
                <a:ea typeface="Arimo Bold"/>
                <a:cs typeface="Arimo Bold"/>
                <a:sym typeface="Arimo Bold"/>
              </a:rPr>
              <a:t>Spatial Clustering</a:t>
            </a:r>
          </a:p>
        </p:txBody>
      </p:sp>
      <p:sp>
        <p:nvSpPr>
          <p:cNvPr name="TextBox 12" id="12"/>
          <p:cNvSpPr txBox="true"/>
          <p:nvPr/>
        </p:nvSpPr>
        <p:spPr>
          <a:xfrm rot="0">
            <a:off x="9098905" y="4512320"/>
            <a:ext cx="8404771" cy="793254"/>
          </a:xfrm>
          <a:prstGeom prst="rect">
            <a:avLst/>
          </a:prstGeom>
        </p:spPr>
        <p:txBody>
          <a:bodyPr anchor="t" rtlCol="false" tIns="0" lIns="0" bIns="0" rIns="0">
            <a:spAutoFit/>
          </a:bodyPr>
          <a:lstStyle/>
          <a:p>
            <a:pPr algn="l">
              <a:lnSpc>
                <a:spcPts val="2812"/>
              </a:lnSpc>
            </a:pPr>
            <a:r>
              <a:rPr lang="en-US" sz="1750">
                <a:solidFill>
                  <a:srgbClr val="FFFFFF"/>
                </a:solidFill>
                <a:latin typeface="PT Sans"/>
                <a:ea typeface="PT Sans"/>
                <a:cs typeface="PT Sans"/>
                <a:sym typeface="PT Sans"/>
              </a:rPr>
              <a:t>Identifying geographic areas with high cancer incidence rates and low medical investment, indicating potential disparities in access to care.</a:t>
            </a:r>
          </a:p>
        </p:txBody>
      </p:sp>
      <p:sp>
        <p:nvSpPr>
          <p:cNvPr name="Freeform 13" id="13" descr="preencoded.png"/>
          <p:cNvSpPr/>
          <p:nvPr/>
        </p:nvSpPr>
        <p:spPr>
          <a:xfrm flipH="false" flipV="false" rot="0">
            <a:off x="7642324" y="5693420"/>
            <a:ext cx="1120528" cy="1987600"/>
          </a:xfrm>
          <a:custGeom>
            <a:avLst/>
            <a:gdLst/>
            <a:ahLst/>
            <a:cxnLst/>
            <a:rect r="r" b="b" t="t" l="l"/>
            <a:pathLst>
              <a:path h="1987600" w="1120528">
                <a:moveTo>
                  <a:pt x="0" y="0"/>
                </a:moveTo>
                <a:lnTo>
                  <a:pt x="1120527" y="0"/>
                </a:lnTo>
                <a:lnTo>
                  <a:pt x="1120527" y="1987600"/>
                </a:lnTo>
                <a:lnTo>
                  <a:pt x="0" y="1987600"/>
                </a:lnTo>
                <a:lnTo>
                  <a:pt x="0" y="0"/>
                </a:lnTo>
                <a:close/>
              </a:path>
            </a:pathLst>
          </a:custGeom>
          <a:blipFill>
            <a:blip r:embed="rId8"/>
            <a:stretch>
              <a:fillRect l="-73" t="0" r="-73" b="0"/>
            </a:stretch>
          </a:blipFill>
        </p:spPr>
      </p:sp>
      <p:sp>
        <p:nvSpPr>
          <p:cNvPr name="TextBox 14" id="14"/>
          <p:cNvSpPr txBox="true"/>
          <p:nvPr/>
        </p:nvSpPr>
        <p:spPr>
          <a:xfrm rot="0">
            <a:off x="9098905" y="5898356"/>
            <a:ext cx="2636788" cy="348704"/>
          </a:xfrm>
          <a:prstGeom prst="rect">
            <a:avLst/>
          </a:prstGeom>
        </p:spPr>
        <p:txBody>
          <a:bodyPr anchor="t" rtlCol="false" tIns="0" lIns="0" bIns="0" rIns="0">
            <a:spAutoFit/>
          </a:bodyPr>
          <a:lstStyle/>
          <a:p>
            <a:pPr algn="l">
              <a:lnSpc>
                <a:spcPts val="2562"/>
              </a:lnSpc>
            </a:pPr>
            <a:r>
              <a:rPr lang="en-US" sz="2062" b="true">
                <a:solidFill>
                  <a:srgbClr val="FFFFFF"/>
                </a:solidFill>
                <a:latin typeface="Arimo Bold"/>
                <a:ea typeface="Arimo Bold"/>
                <a:cs typeface="Arimo Bold"/>
                <a:sym typeface="Arimo Bold"/>
              </a:rPr>
              <a:t>Regression Analysis</a:t>
            </a:r>
          </a:p>
        </p:txBody>
      </p:sp>
      <p:sp>
        <p:nvSpPr>
          <p:cNvPr name="TextBox 15" id="15"/>
          <p:cNvSpPr txBox="true"/>
          <p:nvPr/>
        </p:nvSpPr>
        <p:spPr>
          <a:xfrm rot="0">
            <a:off x="9098905" y="6305252"/>
            <a:ext cx="8404771" cy="1151781"/>
          </a:xfrm>
          <a:prstGeom prst="rect">
            <a:avLst/>
          </a:prstGeom>
        </p:spPr>
        <p:txBody>
          <a:bodyPr anchor="t" rtlCol="false" tIns="0" lIns="0" bIns="0" rIns="0">
            <a:spAutoFit/>
          </a:bodyPr>
          <a:lstStyle/>
          <a:p>
            <a:pPr algn="l">
              <a:lnSpc>
                <a:spcPts val="2812"/>
              </a:lnSpc>
            </a:pPr>
            <a:r>
              <a:rPr lang="en-US" sz="1750">
                <a:solidFill>
                  <a:srgbClr val="FFFFFF"/>
                </a:solidFill>
                <a:latin typeface="PT Sans"/>
                <a:ea typeface="PT Sans"/>
                <a:cs typeface="PT Sans"/>
                <a:sym typeface="PT Sans"/>
              </a:rPr>
              <a:t>Using statistical models to quantify the relationship between cancer incidence and medical investment, controlling for other factors such as population density and socioeconomic indicators.</a:t>
            </a:r>
          </a:p>
        </p:txBody>
      </p:sp>
      <p:sp>
        <p:nvSpPr>
          <p:cNvPr name="Freeform 16" id="16" descr="preencoded.png"/>
          <p:cNvSpPr/>
          <p:nvPr/>
        </p:nvSpPr>
        <p:spPr>
          <a:xfrm flipH="false" flipV="false" rot="0">
            <a:off x="7642324" y="7681020"/>
            <a:ext cx="1120528" cy="1987600"/>
          </a:xfrm>
          <a:custGeom>
            <a:avLst/>
            <a:gdLst/>
            <a:ahLst/>
            <a:cxnLst/>
            <a:rect r="r" b="b" t="t" l="l"/>
            <a:pathLst>
              <a:path h="1987600" w="1120528">
                <a:moveTo>
                  <a:pt x="0" y="0"/>
                </a:moveTo>
                <a:lnTo>
                  <a:pt x="1120527" y="0"/>
                </a:lnTo>
                <a:lnTo>
                  <a:pt x="1120527" y="1987600"/>
                </a:lnTo>
                <a:lnTo>
                  <a:pt x="0" y="1987600"/>
                </a:lnTo>
                <a:lnTo>
                  <a:pt x="0" y="0"/>
                </a:lnTo>
                <a:close/>
              </a:path>
            </a:pathLst>
          </a:custGeom>
          <a:blipFill>
            <a:blip r:embed="rId9"/>
            <a:stretch>
              <a:fillRect l="-73" t="0" r="-73" b="0"/>
            </a:stretch>
          </a:blipFill>
        </p:spPr>
      </p:sp>
      <p:sp>
        <p:nvSpPr>
          <p:cNvPr name="TextBox 17" id="17"/>
          <p:cNvSpPr txBox="true"/>
          <p:nvPr/>
        </p:nvSpPr>
        <p:spPr>
          <a:xfrm rot="0">
            <a:off x="9098905" y="7885956"/>
            <a:ext cx="3167642" cy="331787"/>
          </a:xfrm>
          <a:prstGeom prst="rect">
            <a:avLst/>
          </a:prstGeom>
        </p:spPr>
        <p:txBody>
          <a:bodyPr anchor="t" rtlCol="false" tIns="0" lIns="0" bIns="0" rIns="0">
            <a:spAutoFit/>
          </a:bodyPr>
          <a:lstStyle/>
          <a:p>
            <a:pPr algn="l">
              <a:lnSpc>
                <a:spcPts val="2562"/>
              </a:lnSpc>
            </a:pPr>
            <a:r>
              <a:rPr lang="en-US" sz="2062" b="true">
                <a:solidFill>
                  <a:srgbClr val="FFFFFF"/>
                </a:solidFill>
                <a:latin typeface="Arimo Bold"/>
                <a:ea typeface="Arimo Bold"/>
                <a:cs typeface="Arimo Bold"/>
                <a:sym typeface="Arimo Bold"/>
              </a:rPr>
              <a:t>Spatial Autocorrelation</a:t>
            </a:r>
          </a:p>
        </p:txBody>
      </p:sp>
      <p:sp>
        <p:nvSpPr>
          <p:cNvPr name="TextBox 18" id="18"/>
          <p:cNvSpPr txBox="true"/>
          <p:nvPr/>
        </p:nvSpPr>
        <p:spPr>
          <a:xfrm rot="0">
            <a:off x="9098905" y="8292852"/>
            <a:ext cx="8404771" cy="1151781"/>
          </a:xfrm>
          <a:prstGeom prst="rect">
            <a:avLst/>
          </a:prstGeom>
        </p:spPr>
        <p:txBody>
          <a:bodyPr anchor="t" rtlCol="false" tIns="0" lIns="0" bIns="0" rIns="0">
            <a:spAutoFit/>
          </a:bodyPr>
          <a:lstStyle/>
          <a:p>
            <a:pPr algn="l">
              <a:lnSpc>
                <a:spcPts val="2812"/>
              </a:lnSpc>
            </a:pPr>
            <a:r>
              <a:rPr lang="en-US" sz="1750">
                <a:solidFill>
                  <a:srgbClr val="FFFFFF"/>
                </a:solidFill>
                <a:latin typeface="PT Sans"/>
                <a:ea typeface="PT Sans"/>
                <a:cs typeface="PT Sans"/>
                <a:sym typeface="PT Sans"/>
              </a:rPr>
              <a:t>Examining the spatial patterns of cancer incidence and medical investment to identify clusters and spatial dependencies, highlighting regional variations and potential drivers of disparities.</a:t>
            </a:r>
          </a:p>
        </p:txBody>
      </p:sp>
      <p:sp>
        <p:nvSpPr>
          <p:cNvPr name="Freeform 19" id="19"/>
          <p:cNvSpPr/>
          <p:nvPr/>
        </p:nvSpPr>
        <p:spPr>
          <a:xfrm flipH="false" flipV="false" rot="0">
            <a:off x="14310758" y="9585306"/>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5823049" y="-1317278"/>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Freeform 7" id="7" descr="preencoded.png"/>
          <p:cNvSpPr/>
          <p:nvPr/>
        </p:nvSpPr>
        <p:spPr>
          <a:xfrm flipH="false" flipV="false" rot="0">
            <a:off x="306140" y="3066752"/>
            <a:ext cx="6245572" cy="4153346"/>
          </a:xfrm>
          <a:custGeom>
            <a:avLst/>
            <a:gdLst/>
            <a:ahLst/>
            <a:cxnLst/>
            <a:rect r="r" b="b" t="t" l="l"/>
            <a:pathLst>
              <a:path h="4153346" w="6245572">
                <a:moveTo>
                  <a:pt x="0" y="0"/>
                </a:moveTo>
                <a:lnTo>
                  <a:pt x="6245572" y="0"/>
                </a:lnTo>
                <a:lnTo>
                  <a:pt x="6245572" y="4153347"/>
                </a:lnTo>
                <a:lnTo>
                  <a:pt x="0" y="4153347"/>
                </a:lnTo>
                <a:lnTo>
                  <a:pt x="0" y="0"/>
                </a:lnTo>
                <a:close/>
              </a:path>
            </a:pathLst>
          </a:custGeom>
          <a:blipFill>
            <a:blip r:embed="rId6"/>
            <a:stretch>
              <a:fillRect l="0" t="0" r="0" b="0"/>
            </a:stretch>
          </a:blipFill>
        </p:spPr>
      </p:sp>
      <p:sp>
        <p:nvSpPr>
          <p:cNvPr name="TextBox 8" id="8"/>
          <p:cNvSpPr txBox="true"/>
          <p:nvPr/>
        </p:nvSpPr>
        <p:spPr>
          <a:xfrm rot="0">
            <a:off x="7715101" y="1293465"/>
            <a:ext cx="9715798" cy="1673225"/>
          </a:xfrm>
          <a:prstGeom prst="rect">
            <a:avLst/>
          </a:prstGeom>
        </p:spPr>
        <p:txBody>
          <a:bodyPr anchor="t" rtlCol="false" tIns="0" lIns="0" bIns="0" rIns="0">
            <a:spAutoFit/>
          </a:bodyPr>
          <a:lstStyle/>
          <a:p>
            <a:pPr algn="l">
              <a:lnSpc>
                <a:spcPts val="4375"/>
              </a:lnSpc>
            </a:pPr>
            <a:r>
              <a:rPr lang="en-US" sz="3500" b="true">
                <a:solidFill>
                  <a:srgbClr val="FFFFFF"/>
                </a:solidFill>
                <a:latin typeface="Arimo Bold"/>
                <a:ea typeface="Arimo Bold"/>
                <a:cs typeface="Arimo Bold"/>
                <a:sym typeface="Arimo Bold"/>
              </a:rPr>
              <a:t>Implications and Recommendations: Informing Policy and Resource Allocation Decisions</a:t>
            </a:r>
          </a:p>
        </p:txBody>
      </p:sp>
      <p:grpSp>
        <p:nvGrpSpPr>
          <p:cNvPr name="Group 9" id="9"/>
          <p:cNvGrpSpPr/>
          <p:nvPr/>
        </p:nvGrpSpPr>
        <p:grpSpPr>
          <a:xfrm rot="0">
            <a:off x="7700814" y="3845570"/>
            <a:ext cx="4764137" cy="3041749"/>
            <a:chOff x="0" y="0"/>
            <a:chExt cx="6352183" cy="4055665"/>
          </a:xfrm>
        </p:grpSpPr>
        <p:sp>
          <p:nvSpPr>
            <p:cNvPr name="Freeform 10" id="10"/>
            <p:cNvSpPr/>
            <p:nvPr/>
          </p:nvSpPr>
          <p:spPr>
            <a:xfrm flipH="false" flipV="false" rot="0">
              <a:off x="19050" y="19050"/>
              <a:ext cx="6314059" cy="4017645"/>
            </a:xfrm>
            <a:custGeom>
              <a:avLst/>
              <a:gdLst/>
              <a:ahLst/>
              <a:cxnLst/>
              <a:rect r="r" b="b" t="t" l="l"/>
              <a:pathLst>
                <a:path h="4017645" w="6314059">
                  <a:moveTo>
                    <a:pt x="0" y="489839"/>
                  </a:moveTo>
                  <a:cubicBezTo>
                    <a:pt x="0" y="219329"/>
                    <a:pt x="220091" y="0"/>
                    <a:pt x="491490" y="0"/>
                  </a:cubicBezTo>
                  <a:lnTo>
                    <a:pt x="5822569" y="0"/>
                  </a:lnTo>
                  <a:cubicBezTo>
                    <a:pt x="6093968" y="0"/>
                    <a:pt x="6314059" y="219329"/>
                    <a:pt x="6314059" y="489839"/>
                  </a:cubicBezTo>
                  <a:lnTo>
                    <a:pt x="6314059" y="3527806"/>
                  </a:lnTo>
                  <a:cubicBezTo>
                    <a:pt x="6314059" y="3798316"/>
                    <a:pt x="6093968" y="4017645"/>
                    <a:pt x="5822569" y="4017645"/>
                  </a:cubicBezTo>
                  <a:lnTo>
                    <a:pt x="491490" y="4017645"/>
                  </a:lnTo>
                  <a:cubicBezTo>
                    <a:pt x="220091" y="4017645"/>
                    <a:pt x="0" y="3798316"/>
                    <a:pt x="0" y="3527806"/>
                  </a:cubicBezTo>
                  <a:close/>
                </a:path>
              </a:pathLst>
            </a:custGeom>
            <a:solidFill>
              <a:srgbClr val="00002E"/>
            </a:solidFill>
          </p:spPr>
        </p:sp>
        <p:sp>
          <p:nvSpPr>
            <p:cNvPr name="Freeform 11" id="11"/>
            <p:cNvSpPr/>
            <p:nvPr/>
          </p:nvSpPr>
          <p:spPr>
            <a:xfrm flipH="false" flipV="false" rot="0">
              <a:off x="0" y="0"/>
              <a:ext cx="6352159" cy="4055745"/>
            </a:xfrm>
            <a:custGeom>
              <a:avLst/>
              <a:gdLst/>
              <a:ahLst/>
              <a:cxnLst/>
              <a:rect r="r" b="b" t="t" l="l"/>
              <a:pathLst>
                <a:path h="4055745" w="6352159">
                  <a:moveTo>
                    <a:pt x="0" y="508889"/>
                  </a:moveTo>
                  <a:cubicBezTo>
                    <a:pt x="0" y="227711"/>
                    <a:pt x="228600" y="0"/>
                    <a:pt x="510540" y="0"/>
                  </a:cubicBezTo>
                  <a:lnTo>
                    <a:pt x="5841619" y="0"/>
                  </a:lnTo>
                  <a:lnTo>
                    <a:pt x="5841619" y="19050"/>
                  </a:lnTo>
                  <a:lnTo>
                    <a:pt x="5841619" y="0"/>
                  </a:lnTo>
                  <a:cubicBezTo>
                    <a:pt x="6123559" y="0"/>
                    <a:pt x="6352159" y="227711"/>
                    <a:pt x="6352159" y="508889"/>
                  </a:cubicBezTo>
                  <a:lnTo>
                    <a:pt x="6333109" y="508889"/>
                  </a:lnTo>
                  <a:lnTo>
                    <a:pt x="6352159" y="508889"/>
                  </a:lnTo>
                  <a:lnTo>
                    <a:pt x="6352159" y="3546856"/>
                  </a:lnTo>
                  <a:lnTo>
                    <a:pt x="6333109" y="3546856"/>
                  </a:lnTo>
                  <a:lnTo>
                    <a:pt x="6352159" y="3546856"/>
                  </a:lnTo>
                  <a:cubicBezTo>
                    <a:pt x="6352159" y="3827907"/>
                    <a:pt x="6123559" y="4055745"/>
                    <a:pt x="5841619" y="4055745"/>
                  </a:cubicBezTo>
                  <a:lnTo>
                    <a:pt x="5841619" y="4036695"/>
                  </a:lnTo>
                  <a:lnTo>
                    <a:pt x="5841619" y="4055745"/>
                  </a:lnTo>
                  <a:lnTo>
                    <a:pt x="510540" y="4055745"/>
                  </a:lnTo>
                  <a:lnTo>
                    <a:pt x="510540" y="4036695"/>
                  </a:lnTo>
                  <a:lnTo>
                    <a:pt x="510540" y="4055745"/>
                  </a:lnTo>
                  <a:cubicBezTo>
                    <a:pt x="228600" y="4055618"/>
                    <a:pt x="0" y="3827907"/>
                    <a:pt x="0" y="3546856"/>
                  </a:cubicBezTo>
                  <a:lnTo>
                    <a:pt x="0" y="508889"/>
                  </a:lnTo>
                  <a:lnTo>
                    <a:pt x="19050" y="508889"/>
                  </a:lnTo>
                  <a:lnTo>
                    <a:pt x="0" y="508889"/>
                  </a:lnTo>
                  <a:moveTo>
                    <a:pt x="38100" y="508889"/>
                  </a:moveTo>
                  <a:lnTo>
                    <a:pt x="38100" y="3546856"/>
                  </a:lnTo>
                  <a:lnTo>
                    <a:pt x="19050" y="3546856"/>
                  </a:lnTo>
                  <a:lnTo>
                    <a:pt x="38100" y="3546856"/>
                  </a:lnTo>
                  <a:cubicBezTo>
                    <a:pt x="38100" y="3806825"/>
                    <a:pt x="249555" y="4017645"/>
                    <a:pt x="510540" y="4017645"/>
                  </a:cubicBezTo>
                  <a:lnTo>
                    <a:pt x="5841619" y="4017645"/>
                  </a:lnTo>
                  <a:cubicBezTo>
                    <a:pt x="6102604" y="4017645"/>
                    <a:pt x="6314059" y="3806825"/>
                    <a:pt x="6314059" y="3546856"/>
                  </a:cubicBezTo>
                  <a:lnTo>
                    <a:pt x="6314059" y="508889"/>
                  </a:lnTo>
                  <a:cubicBezTo>
                    <a:pt x="6314059" y="248920"/>
                    <a:pt x="6102604" y="38100"/>
                    <a:pt x="5841619" y="38100"/>
                  </a:cubicBezTo>
                  <a:lnTo>
                    <a:pt x="510540" y="38100"/>
                  </a:lnTo>
                  <a:lnTo>
                    <a:pt x="510540" y="19050"/>
                  </a:lnTo>
                  <a:lnTo>
                    <a:pt x="510540" y="38100"/>
                  </a:lnTo>
                  <a:cubicBezTo>
                    <a:pt x="249555" y="38100"/>
                    <a:pt x="38100" y="248920"/>
                    <a:pt x="38100" y="508889"/>
                  </a:cubicBezTo>
                  <a:close/>
                </a:path>
              </a:pathLst>
            </a:custGeom>
            <a:solidFill>
              <a:srgbClr val="F2B42D"/>
            </a:solidFill>
          </p:spPr>
        </p:sp>
      </p:grpSp>
      <p:sp>
        <p:nvSpPr>
          <p:cNvPr name="TextBox 12" id="12"/>
          <p:cNvSpPr txBox="true"/>
          <p:nvPr/>
        </p:nvSpPr>
        <p:spPr>
          <a:xfrm rot="0">
            <a:off x="7988499" y="4104680"/>
            <a:ext cx="3908484" cy="366713"/>
          </a:xfrm>
          <a:prstGeom prst="rect">
            <a:avLst/>
          </a:prstGeom>
        </p:spPr>
        <p:txBody>
          <a:bodyPr anchor="t" rtlCol="false" tIns="0" lIns="0" bIns="0" rIns="0">
            <a:spAutoFit/>
          </a:bodyPr>
          <a:lstStyle/>
          <a:p>
            <a:pPr algn="l">
              <a:lnSpc>
                <a:spcPts val="2812"/>
              </a:lnSpc>
            </a:pPr>
            <a:r>
              <a:rPr lang="en-US" sz="2249" b="true">
                <a:solidFill>
                  <a:srgbClr val="FFFFFF"/>
                </a:solidFill>
                <a:latin typeface="Arimo Bold"/>
                <a:ea typeface="Arimo Bold"/>
                <a:cs typeface="Arimo Bold"/>
                <a:sym typeface="Arimo Bold"/>
              </a:rPr>
              <a:t>Targeted Interventions</a:t>
            </a:r>
          </a:p>
        </p:txBody>
      </p:sp>
      <p:sp>
        <p:nvSpPr>
          <p:cNvPr name="TextBox 13" id="13"/>
          <p:cNvSpPr txBox="true"/>
          <p:nvPr/>
        </p:nvSpPr>
        <p:spPr>
          <a:xfrm rot="0">
            <a:off x="7988499" y="4573637"/>
            <a:ext cx="4188768" cy="2025998"/>
          </a:xfrm>
          <a:prstGeom prst="rect">
            <a:avLst/>
          </a:prstGeom>
        </p:spPr>
        <p:txBody>
          <a:bodyPr anchor="t" rtlCol="false" tIns="0" lIns="0" bIns="0" rIns="0">
            <a:spAutoFit/>
          </a:bodyPr>
          <a:lstStyle/>
          <a:p>
            <a:pPr algn="l">
              <a:lnSpc>
                <a:spcPts val="3062"/>
              </a:lnSpc>
            </a:pPr>
            <a:r>
              <a:rPr lang="en-US" sz="1874">
                <a:solidFill>
                  <a:srgbClr val="FFFFFF"/>
                </a:solidFill>
                <a:latin typeface="PT Sans"/>
                <a:ea typeface="PT Sans"/>
                <a:cs typeface="PT Sans"/>
                <a:sym typeface="PT Sans"/>
              </a:rPr>
              <a:t>Developing and implementing tailored interventions to address cancer disparities in specific geographic areas with high incidence and low medical investment.</a:t>
            </a:r>
          </a:p>
        </p:txBody>
      </p:sp>
      <p:grpSp>
        <p:nvGrpSpPr>
          <p:cNvPr name="Group 14" id="14"/>
          <p:cNvGrpSpPr/>
          <p:nvPr/>
        </p:nvGrpSpPr>
        <p:grpSpPr>
          <a:xfrm rot="0">
            <a:off x="12681198" y="3845570"/>
            <a:ext cx="4764138" cy="3041749"/>
            <a:chOff x="0" y="0"/>
            <a:chExt cx="6352183" cy="4055665"/>
          </a:xfrm>
        </p:grpSpPr>
        <p:sp>
          <p:nvSpPr>
            <p:cNvPr name="Freeform 15" id="15"/>
            <p:cNvSpPr/>
            <p:nvPr/>
          </p:nvSpPr>
          <p:spPr>
            <a:xfrm flipH="false" flipV="false" rot="0">
              <a:off x="19050" y="19050"/>
              <a:ext cx="6314059" cy="4017645"/>
            </a:xfrm>
            <a:custGeom>
              <a:avLst/>
              <a:gdLst/>
              <a:ahLst/>
              <a:cxnLst/>
              <a:rect r="r" b="b" t="t" l="l"/>
              <a:pathLst>
                <a:path h="4017645" w="6314059">
                  <a:moveTo>
                    <a:pt x="0" y="489839"/>
                  </a:moveTo>
                  <a:cubicBezTo>
                    <a:pt x="0" y="219329"/>
                    <a:pt x="220091" y="0"/>
                    <a:pt x="491490" y="0"/>
                  </a:cubicBezTo>
                  <a:lnTo>
                    <a:pt x="5822569" y="0"/>
                  </a:lnTo>
                  <a:cubicBezTo>
                    <a:pt x="6093968" y="0"/>
                    <a:pt x="6314059" y="219329"/>
                    <a:pt x="6314059" y="489839"/>
                  </a:cubicBezTo>
                  <a:lnTo>
                    <a:pt x="6314059" y="3527806"/>
                  </a:lnTo>
                  <a:cubicBezTo>
                    <a:pt x="6314059" y="3798316"/>
                    <a:pt x="6093968" y="4017645"/>
                    <a:pt x="5822569" y="4017645"/>
                  </a:cubicBezTo>
                  <a:lnTo>
                    <a:pt x="491490" y="4017645"/>
                  </a:lnTo>
                  <a:cubicBezTo>
                    <a:pt x="220091" y="4017645"/>
                    <a:pt x="0" y="3798316"/>
                    <a:pt x="0" y="3527806"/>
                  </a:cubicBezTo>
                  <a:close/>
                </a:path>
              </a:pathLst>
            </a:custGeom>
            <a:solidFill>
              <a:srgbClr val="00002E"/>
            </a:solidFill>
          </p:spPr>
        </p:sp>
        <p:sp>
          <p:nvSpPr>
            <p:cNvPr name="Freeform 16" id="16"/>
            <p:cNvSpPr/>
            <p:nvPr/>
          </p:nvSpPr>
          <p:spPr>
            <a:xfrm flipH="false" flipV="false" rot="0">
              <a:off x="0" y="0"/>
              <a:ext cx="6352159" cy="4055745"/>
            </a:xfrm>
            <a:custGeom>
              <a:avLst/>
              <a:gdLst/>
              <a:ahLst/>
              <a:cxnLst/>
              <a:rect r="r" b="b" t="t" l="l"/>
              <a:pathLst>
                <a:path h="4055745" w="6352159">
                  <a:moveTo>
                    <a:pt x="0" y="508889"/>
                  </a:moveTo>
                  <a:cubicBezTo>
                    <a:pt x="0" y="227711"/>
                    <a:pt x="228600" y="0"/>
                    <a:pt x="510540" y="0"/>
                  </a:cubicBezTo>
                  <a:lnTo>
                    <a:pt x="5841619" y="0"/>
                  </a:lnTo>
                  <a:lnTo>
                    <a:pt x="5841619" y="19050"/>
                  </a:lnTo>
                  <a:lnTo>
                    <a:pt x="5841619" y="0"/>
                  </a:lnTo>
                  <a:cubicBezTo>
                    <a:pt x="6123559" y="0"/>
                    <a:pt x="6352159" y="227711"/>
                    <a:pt x="6352159" y="508889"/>
                  </a:cubicBezTo>
                  <a:lnTo>
                    <a:pt x="6333109" y="508889"/>
                  </a:lnTo>
                  <a:lnTo>
                    <a:pt x="6352159" y="508889"/>
                  </a:lnTo>
                  <a:lnTo>
                    <a:pt x="6352159" y="3546856"/>
                  </a:lnTo>
                  <a:lnTo>
                    <a:pt x="6333109" y="3546856"/>
                  </a:lnTo>
                  <a:lnTo>
                    <a:pt x="6352159" y="3546856"/>
                  </a:lnTo>
                  <a:cubicBezTo>
                    <a:pt x="6352159" y="3827907"/>
                    <a:pt x="6123559" y="4055745"/>
                    <a:pt x="5841619" y="4055745"/>
                  </a:cubicBezTo>
                  <a:lnTo>
                    <a:pt x="5841619" y="4036695"/>
                  </a:lnTo>
                  <a:lnTo>
                    <a:pt x="5841619" y="4055745"/>
                  </a:lnTo>
                  <a:lnTo>
                    <a:pt x="510540" y="4055745"/>
                  </a:lnTo>
                  <a:lnTo>
                    <a:pt x="510540" y="4036695"/>
                  </a:lnTo>
                  <a:lnTo>
                    <a:pt x="510540" y="4055745"/>
                  </a:lnTo>
                  <a:cubicBezTo>
                    <a:pt x="228600" y="4055618"/>
                    <a:pt x="0" y="3827907"/>
                    <a:pt x="0" y="3546856"/>
                  </a:cubicBezTo>
                  <a:lnTo>
                    <a:pt x="0" y="508889"/>
                  </a:lnTo>
                  <a:lnTo>
                    <a:pt x="19050" y="508889"/>
                  </a:lnTo>
                  <a:lnTo>
                    <a:pt x="0" y="508889"/>
                  </a:lnTo>
                  <a:moveTo>
                    <a:pt x="38100" y="508889"/>
                  </a:moveTo>
                  <a:lnTo>
                    <a:pt x="38100" y="3546856"/>
                  </a:lnTo>
                  <a:lnTo>
                    <a:pt x="19050" y="3546856"/>
                  </a:lnTo>
                  <a:lnTo>
                    <a:pt x="38100" y="3546856"/>
                  </a:lnTo>
                  <a:cubicBezTo>
                    <a:pt x="38100" y="3806825"/>
                    <a:pt x="249555" y="4017645"/>
                    <a:pt x="510540" y="4017645"/>
                  </a:cubicBezTo>
                  <a:lnTo>
                    <a:pt x="5841619" y="4017645"/>
                  </a:lnTo>
                  <a:cubicBezTo>
                    <a:pt x="6102604" y="4017645"/>
                    <a:pt x="6314059" y="3806825"/>
                    <a:pt x="6314059" y="3546856"/>
                  </a:cubicBezTo>
                  <a:lnTo>
                    <a:pt x="6314059" y="508889"/>
                  </a:lnTo>
                  <a:cubicBezTo>
                    <a:pt x="6314059" y="248920"/>
                    <a:pt x="6102604" y="38100"/>
                    <a:pt x="5841619" y="38100"/>
                  </a:cubicBezTo>
                  <a:lnTo>
                    <a:pt x="510540" y="38100"/>
                  </a:lnTo>
                  <a:lnTo>
                    <a:pt x="510540" y="19050"/>
                  </a:lnTo>
                  <a:lnTo>
                    <a:pt x="510540" y="38100"/>
                  </a:lnTo>
                  <a:cubicBezTo>
                    <a:pt x="249555" y="38100"/>
                    <a:pt x="38100" y="248920"/>
                    <a:pt x="38100" y="508889"/>
                  </a:cubicBezTo>
                  <a:close/>
                </a:path>
              </a:pathLst>
            </a:custGeom>
            <a:solidFill>
              <a:srgbClr val="D7425E"/>
            </a:solidFill>
          </p:spPr>
        </p:sp>
      </p:grpSp>
      <p:sp>
        <p:nvSpPr>
          <p:cNvPr name="TextBox 17" id="17"/>
          <p:cNvSpPr txBox="true"/>
          <p:nvPr/>
        </p:nvSpPr>
        <p:spPr>
          <a:xfrm rot="0">
            <a:off x="12968882" y="4104680"/>
            <a:ext cx="4188767" cy="748904"/>
          </a:xfrm>
          <a:prstGeom prst="rect">
            <a:avLst/>
          </a:prstGeom>
        </p:spPr>
        <p:txBody>
          <a:bodyPr anchor="t" rtlCol="false" tIns="0" lIns="0" bIns="0" rIns="0">
            <a:spAutoFit/>
          </a:bodyPr>
          <a:lstStyle/>
          <a:p>
            <a:pPr algn="l">
              <a:lnSpc>
                <a:spcPts val="2812"/>
              </a:lnSpc>
            </a:pPr>
            <a:r>
              <a:rPr lang="en-US" sz="2249" b="true">
                <a:solidFill>
                  <a:srgbClr val="FFFFFF"/>
                </a:solidFill>
                <a:latin typeface="Arimo Bold"/>
                <a:ea typeface="Arimo Bold"/>
                <a:cs typeface="Arimo Bold"/>
                <a:sym typeface="Arimo Bold"/>
              </a:rPr>
              <a:t>Resource Allocation Optimization</a:t>
            </a:r>
          </a:p>
        </p:txBody>
      </p:sp>
      <p:sp>
        <p:nvSpPr>
          <p:cNvPr name="TextBox 18" id="18"/>
          <p:cNvSpPr txBox="true"/>
          <p:nvPr/>
        </p:nvSpPr>
        <p:spPr>
          <a:xfrm rot="0">
            <a:off x="12968882" y="4933801"/>
            <a:ext cx="4188767" cy="1634133"/>
          </a:xfrm>
          <a:prstGeom prst="rect">
            <a:avLst/>
          </a:prstGeom>
        </p:spPr>
        <p:txBody>
          <a:bodyPr anchor="t" rtlCol="false" tIns="0" lIns="0" bIns="0" rIns="0">
            <a:spAutoFit/>
          </a:bodyPr>
          <a:lstStyle/>
          <a:p>
            <a:pPr algn="l">
              <a:lnSpc>
                <a:spcPts val="3062"/>
              </a:lnSpc>
            </a:pPr>
            <a:r>
              <a:rPr lang="en-US" sz="1874">
                <a:solidFill>
                  <a:srgbClr val="FFFFFF"/>
                </a:solidFill>
                <a:latin typeface="PT Sans"/>
                <a:ea typeface="PT Sans"/>
                <a:cs typeface="PT Sans"/>
                <a:sym typeface="PT Sans"/>
              </a:rPr>
              <a:t>Allocating resources to areas with the greatest need, based on evidence-based analysis of cancer incidence and medical investment patterns.</a:t>
            </a:r>
          </a:p>
        </p:txBody>
      </p:sp>
      <p:grpSp>
        <p:nvGrpSpPr>
          <p:cNvPr name="Group 19" id="19"/>
          <p:cNvGrpSpPr/>
          <p:nvPr/>
        </p:nvGrpSpPr>
        <p:grpSpPr>
          <a:xfrm rot="0">
            <a:off x="7700814" y="7103566"/>
            <a:ext cx="9744372" cy="1866156"/>
            <a:chOff x="0" y="0"/>
            <a:chExt cx="12992497" cy="2488208"/>
          </a:xfrm>
        </p:grpSpPr>
        <p:sp>
          <p:nvSpPr>
            <p:cNvPr name="Freeform 20" id="20"/>
            <p:cNvSpPr/>
            <p:nvPr/>
          </p:nvSpPr>
          <p:spPr>
            <a:xfrm flipH="false" flipV="false" rot="0">
              <a:off x="19050" y="19050"/>
              <a:ext cx="12954508" cy="2450084"/>
            </a:xfrm>
            <a:custGeom>
              <a:avLst/>
              <a:gdLst/>
              <a:ahLst/>
              <a:cxnLst/>
              <a:rect r="r" b="b" t="t" l="l"/>
              <a:pathLst>
                <a:path h="2450084" w="12954508">
                  <a:moveTo>
                    <a:pt x="0" y="489839"/>
                  </a:moveTo>
                  <a:cubicBezTo>
                    <a:pt x="0" y="219329"/>
                    <a:pt x="222123" y="0"/>
                    <a:pt x="496062" y="0"/>
                  </a:cubicBezTo>
                  <a:lnTo>
                    <a:pt x="12458446" y="0"/>
                  </a:lnTo>
                  <a:cubicBezTo>
                    <a:pt x="12732385" y="0"/>
                    <a:pt x="12954508" y="219329"/>
                    <a:pt x="12954508" y="489839"/>
                  </a:cubicBezTo>
                  <a:lnTo>
                    <a:pt x="12954508" y="1960245"/>
                  </a:lnTo>
                  <a:cubicBezTo>
                    <a:pt x="12954508" y="2230755"/>
                    <a:pt x="12732385" y="2450084"/>
                    <a:pt x="12458446" y="2450084"/>
                  </a:cubicBezTo>
                  <a:lnTo>
                    <a:pt x="496062" y="2450084"/>
                  </a:lnTo>
                  <a:cubicBezTo>
                    <a:pt x="222123" y="2450084"/>
                    <a:pt x="0" y="2230755"/>
                    <a:pt x="0" y="1960245"/>
                  </a:cubicBezTo>
                  <a:close/>
                </a:path>
              </a:pathLst>
            </a:custGeom>
            <a:solidFill>
              <a:srgbClr val="00002E"/>
            </a:solidFill>
          </p:spPr>
        </p:sp>
        <p:sp>
          <p:nvSpPr>
            <p:cNvPr name="Freeform 21" id="21"/>
            <p:cNvSpPr/>
            <p:nvPr/>
          </p:nvSpPr>
          <p:spPr>
            <a:xfrm flipH="false" flipV="false" rot="0">
              <a:off x="0" y="0"/>
              <a:ext cx="12992608" cy="2488184"/>
            </a:xfrm>
            <a:custGeom>
              <a:avLst/>
              <a:gdLst/>
              <a:ahLst/>
              <a:cxnLst/>
              <a:rect r="r" b="b" t="t" l="l"/>
              <a:pathLst>
                <a:path h="2488184" w="12992608">
                  <a:moveTo>
                    <a:pt x="0" y="508889"/>
                  </a:moveTo>
                  <a:cubicBezTo>
                    <a:pt x="0" y="227584"/>
                    <a:pt x="230886" y="0"/>
                    <a:pt x="515112" y="0"/>
                  </a:cubicBezTo>
                  <a:lnTo>
                    <a:pt x="12477496" y="0"/>
                  </a:lnTo>
                  <a:lnTo>
                    <a:pt x="12477496" y="19050"/>
                  </a:lnTo>
                  <a:lnTo>
                    <a:pt x="12477496" y="0"/>
                  </a:lnTo>
                  <a:cubicBezTo>
                    <a:pt x="12761722" y="0"/>
                    <a:pt x="12992608" y="227584"/>
                    <a:pt x="12992608" y="508889"/>
                  </a:cubicBezTo>
                  <a:lnTo>
                    <a:pt x="12973558" y="508889"/>
                  </a:lnTo>
                  <a:lnTo>
                    <a:pt x="12992608" y="508889"/>
                  </a:lnTo>
                  <a:lnTo>
                    <a:pt x="12992608" y="1979295"/>
                  </a:lnTo>
                  <a:lnTo>
                    <a:pt x="12973558" y="1979295"/>
                  </a:lnTo>
                  <a:lnTo>
                    <a:pt x="12992608" y="1979295"/>
                  </a:lnTo>
                  <a:cubicBezTo>
                    <a:pt x="12992608" y="2260600"/>
                    <a:pt x="12761722" y="2488184"/>
                    <a:pt x="12477496" y="2488184"/>
                  </a:cubicBezTo>
                  <a:lnTo>
                    <a:pt x="12477496" y="2469134"/>
                  </a:lnTo>
                  <a:lnTo>
                    <a:pt x="12477496" y="2488184"/>
                  </a:lnTo>
                  <a:lnTo>
                    <a:pt x="515112" y="2488184"/>
                  </a:lnTo>
                  <a:lnTo>
                    <a:pt x="515112" y="2469134"/>
                  </a:lnTo>
                  <a:lnTo>
                    <a:pt x="515112" y="2488184"/>
                  </a:lnTo>
                  <a:cubicBezTo>
                    <a:pt x="230886" y="2488184"/>
                    <a:pt x="0" y="2260600"/>
                    <a:pt x="0" y="1979295"/>
                  </a:cubicBezTo>
                  <a:lnTo>
                    <a:pt x="0" y="508889"/>
                  </a:lnTo>
                  <a:lnTo>
                    <a:pt x="19050" y="508889"/>
                  </a:lnTo>
                  <a:lnTo>
                    <a:pt x="0" y="508889"/>
                  </a:lnTo>
                  <a:moveTo>
                    <a:pt x="38100" y="508889"/>
                  </a:moveTo>
                  <a:lnTo>
                    <a:pt x="38100" y="1979295"/>
                  </a:lnTo>
                  <a:lnTo>
                    <a:pt x="19050" y="1979295"/>
                  </a:lnTo>
                  <a:lnTo>
                    <a:pt x="38100" y="1979295"/>
                  </a:lnTo>
                  <a:cubicBezTo>
                    <a:pt x="38100" y="2239137"/>
                    <a:pt x="251460" y="2450084"/>
                    <a:pt x="515112" y="2450084"/>
                  </a:cubicBezTo>
                  <a:lnTo>
                    <a:pt x="12477496" y="2450084"/>
                  </a:lnTo>
                  <a:cubicBezTo>
                    <a:pt x="12741148" y="2450084"/>
                    <a:pt x="12954508" y="2239137"/>
                    <a:pt x="12954508" y="1979295"/>
                  </a:cubicBezTo>
                  <a:lnTo>
                    <a:pt x="12954508" y="508889"/>
                  </a:lnTo>
                  <a:cubicBezTo>
                    <a:pt x="12954508" y="249047"/>
                    <a:pt x="12741148" y="38100"/>
                    <a:pt x="12477496" y="38100"/>
                  </a:cubicBezTo>
                  <a:lnTo>
                    <a:pt x="515112" y="38100"/>
                  </a:lnTo>
                  <a:lnTo>
                    <a:pt x="515112" y="19050"/>
                  </a:lnTo>
                  <a:lnTo>
                    <a:pt x="515112" y="38100"/>
                  </a:lnTo>
                  <a:cubicBezTo>
                    <a:pt x="251460" y="38100"/>
                    <a:pt x="38100" y="249047"/>
                    <a:pt x="38100" y="508889"/>
                  </a:cubicBezTo>
                  <a:close/>
                </a:path>
              </a:pathLst>
            </a:custGeom>
            <a:solidFill>
              <a:srgbClr val="DD785E"/>
            </a:solidFill>
          </p:spPr>
        </p:sp>
      </p:grpSp>
      <p:sp>
        <p:nvSpPr>
          <p:cNvPr name="TextBox 22" id="22"/>
          <p:cNvSpPr txBox="true"/>
          <p:nvPr/>
        </p:nvSpPr>
        <p:spPr>
          <a:xfrm rot="0">
            <a:off x="7988499" y="7362676"/>
            <a:ext cx="2881312" cy="388739"/>
          </a:xfrm>
          <a:prstGeom prst="rect">
            <a:avLst/>
          </a:prstGeom>
        </p:spPr>
        <p:txBody>
          <a:bodyPr anchor="t" rtlCol="false" tIns="0" lIns="0" bIns="0" rIns="0">
            <a:spAutoFit/>
          </a:bodyPr>
          <a:lstStyle/>
          <a:p>
            <a:pPr algn="l">
              <a:lnSpc>
                <a:spcPts val="2812"/>
              </a:lnSpc>
            </a:pPr>
            <a:r>
              <a:rPr lang="en-US" sz="2249" b="true">
                <a:solidFill>
                  <a:srgbClr val="FFFFFF"/>
                </a:solidFill>
                <a:latin typeface="Arimo Bold"/>
                <a:ea typeface="Arimo Bold"/>
                <a:cs typeface="Arimo Bold"/>
                <a:sym typeface="Arimo Bold"/>
              </a:rPr>
              <a:t>Policy Advocacy</a:t>
            </a:r>
          </a:p>
        </p:txBody>
      </p:sp>
      <p:sp>
        <p:nvSpPr>
          <p:cNvPr name="TextBox 23" id="23"/>
          <p:cNvSpPr txBox="true"/>
          <p:nvPr/>
        </p:nvSpPr>
        <p:spPr>
          <a:xfrm rot="0">
            <a:off x="7988499" y="7831634"/>
            <a:ext cx="9169004" cy="850404"/>
          </a:xfrm>
          <a:prstGeom prst="rect">
            <a:avLst/>
          </a:prstGeom>
        </p:spPr>
        <p:txBody>
          <a:bodyPr anchor="t" rtlCol="false" tIns="0" lIns="0" bIns="0" rIns="0">
            <a:spAutoFit/>
          </a:bodyPr>
          <a:lstStyle/>
          <a:p>
            <a:pPr algn="l">
              <a:lnSpc>
                <a:spcPts val="3062"/>
              </a:lnSpc>
            </a:pPr>
            <a:r>
              <a:rPr lang="en-US" sz="1874">
                <a:solidFill>
                  <a:srgbClr val="FFFFFF"/>
                </a:solidFill>
                <a:latin typeface="PT Sans"/>
                <a:ea typeface="PT Sans"/>
                <a:cs typeface="PT Sans"/>
                <a:sym typeface="PT Sans"/>
              </a:rPr>
              <a:t>Advocating for policies that promote equitable access to cancer prevention, diagnosis, treatment, and palliative care, particularly in underserved regions.</a:t>
            </a:r>
          </a:p>
        </p:txBody>
      </p:sp>
      <p:sp>
        <p:nvSpPr>
          <p:cNvPr name="Freeform 24" id="24"/>
          <p:cNvSpPr/>
          <p:nvPr/>
        </p:nvSpPr>
        <p:spPr>
          <a:xfrm flipH="false" flipV="false" rot="0">
            <a:off x="14310758" y="9561386"/>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00002E">
                <a:alpha val="74902"/>
              </a:srgbClr>
            </a:solidFill>
          </p:spPr>
        </p:sp>
      </p:grpSp>
      <p:sp>
        <p:nvSpPr>
          <p:cNvPr name="Freeform 5" id="5"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5"/>
            <a:stretch>
              <a:fillRect l="0" t="0" r="0" b="0"/>
            </a:stretch>
          </a:blipFill>
        </p:spPr>
      </p:sp>
      <p:sp>
        <p:nvSpPr>
          <p:cNvPr name="Freeform 7" id="7" descr="preencoded.png"/>
          <p:cNvSpPr/>
          <p:nvPr/>
        </p:nvSpPr>
        <p:spPr>
          <a:xfrm flipH="false" flipV="false" rot="0">
            <a:off x="62802" y="2274094"/>
            <a:ext cx="6354812" cy="4263032"/>
          </a:xfrm>
          <a:custGeom>
            <a:avLst/>
            <a:gdLst/>
            <a:ahLst/>
            <a:cxnLst/>
            <a:rect r="r" b="b" t="t" l="l"/>
            <a:pathLst>
              <a:path h="4263032" w="6354812">
                <a:moveTo>
                  <a:pt x="0" y="0"/>
                </a:moveTo>
                <a:lnTo>
                  <a:pt x="6354813" y="0"/>
                </a:lnTo>
                <a:lnTo>
                  <a:pt x="6354813" y="4263032"/>
                </a:lnTo>
                <a:lnTo>
                  <a:pt x="0" y="4263032"/>
                </a:lnTo>
                <a:lnTo>
                  <a:pt x="0" y="0"/>
                </a:lnTo>
                <a:close/>
              </a:path>
            </a:pathLst>
          </a:custGeom>
          <a:blipFill>
            <a:blip r:embed="rId6"/>
            <a:stretch>
              <a:fillRect l="0" t="0" r="0" b="0"/>
            </a:stretch>
          </a:blipFill>
        </p:spPr>
      </p:sp>
      <p:sp>
        <p:nvSpPr>
          <p:cNvPr name="TextBox 8" id="8"/>
          <p:cNvSpPr txBox="true"/>
          <p:nvPr/>
        </p:nvSpPr>
        <p:spPr>
          <a:xfrm rot="0">
            <a:off x="7562255" y="506463"/>
            <a:ext cx="10021491" cy="1231106"/>
          </a:xfrm>
          <a:prstGeom prst="rect">
            <a:avLst/>
          </a:prstGeom>
        </p:spPr>
        <p:txBody>
          <a:bodyPr anchor="t" rtlCol="false" tIns="0" lIns="0" bIns="0" rIns="0">
            <a:spAutoFit/>
          </a:bodyPr>
          <a:lstStyle/>
          <a:p>
            <a:pPr algn="l">
              <a:lnSpc>
                <a:spcPts val="4625"/>
              </a:lnSpc>
            </a:pPr>
            <a:r>
              <a:rPr lang="en-US" sz="3687" b="true">
                <a:solidFill>
                  <a:srgbClr val="FFFFFF"/>
                </a:solidFill>
                <a:latin typeface="Arimo Bold"/>
                <a:ea typeface="Arimo Bold"/>
                <a:cs typeface="Arimo Bold"/>
                <a:sym typeface="Arimo Bold"/>
              </a:rPr>
              <a:t>Conclusion: Leveraging Geospatial Analysis to Address Global Cancer Challenges</a:t>
            </a:r>
          </a:p>
        </p:txBody>
      </p:sp>
      <p:sp>
        <p:nvSpPr>
          <p:cNvPr name="TextBox 9" id="9"/>
          <p:cNvSpPr txBox="true"/>
          <p:nvPr/>
        </p:nvSpPr>
        <p:spPr>
          <a:xfrm rot="0">
            <a:off x="7562255" y="1982241"/>
            <a:ext cx="10021491" cy="1344811"/>
          </a:xfrm>
          <a:prstGeom prst="rect">
            <a:avLst/>
          </a:prstGeom>
        </p:spPr>
        <p:txBody>
          <a:bodyPr anchor="t" rtlCol="false" tIns="0" lIns="0" bIns="0" rIns="0">
            <a:spAutoFit/>
          </a:bodyPr>
          <a:lstStyle/>
          <a:p>
            <a:pPr algn="l">
              <a:lnSpc>
                <a:spcPts val="2499"/>
              </a:lnSpc>
            </a:pPr>
            <a:r>
              <a:rPr lang="en-US" sz="1562">
                <a:solidFill>
                  <a:srgbClr val="FFFFFF"/>
                </a:solidFill>
                <a:latin typeface="PT Sans"/>
                <a:ea typeface="PT Sans"/>
                <a:cs typeface="PT Sans"/>
                <a:sym typeface="PT Sans"/>
              </a:rPr>
              <a:t>Geospatial analysis provides valuable insights into global cancer trends and medical investment patterns, highlighting health disparities and informing effective resource allocation. By integrating data sources, employing GIS tools, and visualizing spatial relationships, researchers and policymakers can better understand and address the global cancer burden.</a:t>
            </a:r>
          </a:p>
        </p:txBody>
      </p:sp>
      <p:sp>
        <p:nvSpPr>
          <p:cNvPr name="Freeform 10" id="10" descr="preencoded.png"/>
          <p:cNvSpPr/>
          <p:nvPr/>
        </p:nvSpPr>
        <p:spPr>
          <a:xfrm flipH="false" flipV="false" rot="0">
            <a:off x="7562255" y="3553420"/>
            <a:ext cx="503039" cy="503039"/>
          </a:xfrm>
          <a:custGeom>
            <a:avLst/>
            <a:gdLst/>
            <a:ahLst/>
            <a:cxnLst/>
            <a:rect r="r" b="b" t="t" l="l"/>
            <a:pathLst>
              <a:path h="503039" w="503039">
                <a:moveTo>
                  <a:pt x="0" y="0"/>
                </a:moveTo>
                <a:lnTo>
                  <a:pt x="503039" y="0"/>
                </a:lnTo>
                <a:lnTo>
                  <a:pt x="503039" y="503039"/>
                </a:lnTo>
                <a:lnTo>
                  <a:pt x="0" y="503039"/>
                </a:lnTo>
                <a:lnTo>
                  <a:pt x="0" y="0"/>
                </a:lnTo>
                <a:close/>
              </a:path>
            </a:pathLst>
          </a:custGeom>
          <a:blipFill>
            <a:blip r:embed="rId7"/>
            <a:stretch>
              <a:fillRect l="0" t="0" r="0" b="0"/>
            </a:stretch>
          </a:blipFill>
        </p:spPr>
      </p:sp>
      <p:sp>
        <p:nvSpPr>
          <p:cNvPr name="TextBox 11" id="11"/>
          <p:cNvSpPr txBox="true"/>
          <p:nvPr/>
        </p:nvSpPr>
        <p:spPr>
          <a:xfrm rot="0">
            <a:off x="7562255" y="4219575"/>
            <a:ext cx="2419499" cy="333970"/>
          </a:xfrm>
          <a:prstGeom prst="rect">
            <a:avLst/>
          </a:prstGeom>
        </p:spPr>
        <p:txBody>
          <a:bodyPr anchor="t" rtlCol="false" tIns="0" lIns="0" bIns="0" rIns="0">
            <a:spAutoFit/>
          </a:bodyPr>
          <a:lstStyle/>
          <a:p>
            <a:pPr algn="l">
              <a:lnSpc>
                <a:spcPts val="2312"/>
              </a:lnSpc>
            </a:pPr>
            <a:r>
              <a:rPr lang="en-US" sz="1812" b="true">
                <a:solidFill>
                  <a:srgbClr val="FFFFFF"/>
                </a:solidFill>
                <a:latin typeface="Arimo Bold"/>
                <a:ea typeface="Arimo Bold"/>
                <a:cs typeface="Arimo Bold"/>
                <a:sym typeface="Arimo Bold"/>
              </a:rPr>
              <a:t>Data-Driven Decisions</a:t>
            </a:r>
          </a:p>
        </p:txBody>
      </p:sp>
      <p:sp>
        <p:nvSpPr>
          <p:cNvPr name="TextBox 12" id="12"/>
          <p:cNvSpPr txBox="true"/>
          <p:nvPr/>
        </p:nvSpPr>
        <p:spPr>
          <a:xfrm rot="0">
            <a:off x="7562255" y="4858569"/>
            <a:ext cx="10021491" cy="700980"/>
          </a:xfrm>
          <a:prstGeom prst="rect">
            <a:avLst/>
          </a:prstGeom>
        </p:spPr>
        <p:txBody>
          <a:bodyPr anchor="t" rtlCol="false" tIns="0" lIns="0" bIns="0" rIns="0">
            <a:spAutoFit/>
          </a:bodyPr>
          <a:lstStyle/>
          <a:p>
            <a:pPr algn="l">
              <a:lnSpc>
                <a:spcPts val="2499"/>
              </a:lnSpc>
            </a:pPr>
            <a:r>
              <a:rPr lang="en-US" sz="1562">
                <a:solidFill>
                  <a:srgbClr val="FFFFFF"/>
                </a:solidFill>
                <a:latin typeface="PT Sans"/>
                <a:ea typeface="PT Sans"/>
                <a:cs typeface="PT Sans"/>
                <a:sym typeface="PT Sans"/>
              </a:rPr>
              <a:t>Geospatial analysis empowers evidence-based decision-making in cancer prevention, treatment, and resource allocation.</a:t>
            </a:r>
          </a:p>
        </p:txBody>
      </p:sp>
      <p:sp>
        <p:nvSpPr>
          <p:cNvPr name="Freeform 13" id="13" descr="preencoded.png"/>
          <p:cNvSpPr/>
          <p:nvPr/>
        </p:nvSpPr>
        <p:spPr>
          <a:xfrm flipH="false" flipV="false" rot="0">
            <a:off x="7562255" y="5921723"/>
            <a:ext cx="503039" cy="503039"/>
          </a:xfrm>
          <a:custGeom>
            <a:avLst/>
            <a:gdLst/>
            <a:ahLst/>
            <a:cxnLst/>
            <a:rect r="r" b="b" t="t" l="l"/>
            <a:pathLst>
              <a:path h="503039" w="503039">
                <a:moveTo>
                  <a:pt x="0" y="0"/>
                </a:moveTo>
                <a:lnTo>
                  <a:pt x="503039" y="0"/>
                </a:lnTo>
                <a:lnTo>
                  <a:pt x="503039" y="503038"/>
                </a:lnTo>
                <a:lnTo>
                  <a:pt x="0" y="503038"/>
                </a:lnTo>
                <a:lnTo>
                  <a:pt x="0" y="0"/>
                </a:lnTo>
                <a:close/>
              </a:path>
            </a:pathLst>
          </a:custGeom>
          <a:blipFill>
            <a:blip r:embed="rId8"/>
            <a:stretch>
              <a:fillRect l="0" t="0" r="0" b="0"/>
            </a:stretch>
          </a:blipFill>
        </p:spPr>
      </p:sp>
      <p:sp>
        <p:nvSpPr>
          <p:cNvPr name="TextBox 14" id="14"/>
          <p:cNvSpPr txBox="true"/>
          <p:nvPr/>
        </p:nvSpPr>
        <p:spPr>
          <a:xfrm rot="0">
            <a:off x="7562255" y="6587877"/>
            <a:ext cx="2667000" cy="333970"/>
          </a:xfrm>
          <a:prstGeom prst="rect">
            <a:avLst/>
          </a:prstGeom>
        </p:spPr>
        <p:txBody>
          <a:bodyPr anchor="t" rtlCol="false" tIns="0" lIns="0" bIns="0" rIns="0">
            <a:spAutoFit/>
          </a:bodyPr>
          <a:lstStyle/>
          <a:p>
            <a:pPr algn="l">
              <a:lnSpc>
                <a:spcPts val="2312"/>
              </a:lnSpc>
            </a:pPr>
            <a:r>
              <a:rPr lang="en-US" sz="1812" b="true">
                <a:solidFill>
                  <a:srgbClr val="FFFFFF"/>
                </a:solidFill>
                <a:latin typeface="Arimo Bold"/>
                <a:ea typeface="Arimo Bold"/>
                <a:cs typeface="Arimo Bold"/>
                <a:sym typeface="Arimo Bold"/>
              </a:rPr>
              <a:t>Promoting Health Equity</a:t>
            </a:r>
          </a:p>
        </p:txBody>
      </p:sp>
      <p:sp>
        <p:nvSpPr>
          <p:cNvPr name="TextBox 15" id="15"/>
          <p:cNvSpPr txBox="true"/>
          <p:nvPr/>
        </p:nvSpPr>
        <p:spPr>
          <a:xfrm rot="0">
            <a:off x="7562255" y="7169497"/>
            <a:ext cx="10021491" cy="379065"/>
          </a:xfrm>
          <a:prstGeom prst="rect">
            <a:avLst/>
          </a:prstGeom>
        </p:spPr>
        <p:txBody>
          <a:bodyPr anchor="t" rtlCol="false" tIns="0" lIns="0" bIns="0" rIns="0">
            <a:spAutoFit/>
          </a:bodyPr>
          <a:lstStyle/>
          <a:p>
            <a:pPr algn="l">
              <a:lnSpc>
                <a:spcPts val="2499"/>
              </a:lnSpc>
            </a:pPr>
            <a:r>
              <a:rPr lang="en-US" sz="1562">
                <a:solidFill>
                  <a:srgbClr val="FFFFFF"/>
                </a:solidFill>
                <a:latin typeface="PT Sans"/>
                <a:ea typeface="PT Sans"/>
                <a:cs typeface="PT Sans"/>
                <a:sym typeface="PT Sans"/>
              </a:rPr>
              <a:t>Addressing health disparities through targeted interventions and equitable access to quality cancer care.</a:t>
            </a:r>
          </a:p>
        </p:txBody>
      </p:sp>
      <p:sp>
        <p:nvSpPr>
          <p:cNvPr name="Freeform 16" id="16" descr="preencoded.png"/>
          <p:cNvSpPr/>
          <p:nvPr/>
        </p:nvSpPr>
        <p:spPr>
          <a:xfrm flipH="false" flipV="false" rot="0">
            <a:off x="7562255" y="7968109"/>
            <a:ext cx="503039" cy="503039"/>
          </a:xfrm>
          <a:custGeom>
            <a:avLst/>
            <a:gdLst/>
            <a:ahLst/>
            <a:cxnLst/>
            <a:rect r="r" b="b" t="t" l="l"/>
            <a:pathLst>
              <a:path h="503039" w="503039">
                <a:moveTo>
                  <a:pt x="0" y="0"/>
                </a:moveTo>
                <a:lnTo>
                  <a:pt x="503039" y="0"/>
                </a:lnTo>
                <a:lnTo>
                  <a:pt x="503039" y="503038"/>
                </a:lnTo>
                <a:lnTo>
                  <a:pt x="0" y="503038"/>
                </a:lnTo>
                <a:lnTo>
                  <a:pt x="0" y="0"/>
                </a:lnTo>
                <a:close/>
              </a:path>
            </a:pathLst>
          </a:custGeom>
          <a:blipFill>
            <a:blip r:embed="rId9"/>
            <a:stretch>
              <a:fillRect l="0" t="0" r="0" b="0"/>
            </a:stretch>
          </a:blipFill>
        </p:spPr>
      </p:sp>
      <p:sp>
        <p:nvSpPr>
          <p:cNvPr name="TextBox 17" id="17"/>
          <p:cNvSpPr txBox="true"/>
          <p:nvPr/>
        </p:nvSpPr>
        <p:spPr>
          <a:xfrm rot="0">
            <a:off x="7562255" y="8634264"/>
            <a:ext cx="3253531" cy="333970"/>
          </a:xfrm>
          <a:prstGeom prst="rect">
            <a:avLst/>
          </a:prstGeom>
        </p:spPr>
        <p:txBody>
          <a:bodyPr anchor="t" rtlCol="false" tIns="0" lIns="0" bIns="0" rIns="0">
            <a:spAutoFit/>
          </a:bodyPr>
          <a:lstStyle/>
          <a:p>
            <a:pPr algn="l">
              <a:lnSpc>
                <a:spcPts val="2312"/>
              </a:lnSpc>
            </a:pPr>
            <a:r>
              <a:rPr lang="en-US" sz="1812" b="true">
                <a:solidFill>
                  <a:srgbClr val="FFFFFF"/>
                </a:solidFill>
                <a:latin typeface="Arimo Bold"/>
                <a:ea typeface="Arimo Bold"/>
                <a:cs typeface="Arimo Bold"/>
                <a:sym typeface="Arimo Bold"/>
              </a:rPr>
              <a:t>Interdisciplinary Collaboration</a:t>
            </a:r>
          </a:p>
        </p:txBody>
      </p:sp>
      <p:sp>
        <p:nvSpPr>
          <p:cNvPr name="TextBox 18" id="18"/>
          <p:cNvSpPr txBox="true"/>
          <p:nvPr/>
        </p:nvSpPr>
        <p:spPr>
          <a:xfrm rot="0">
            <a:off x="7562255" y="9215884"/>
            <a:ext cx="10021491" cy="700980"/>
          </a:xfrm>
          <a:prstGeom prst="rect">
            <a:avLst/>
          </a:prstGeom>
        </p:spPr>
        <p:txBody>
          <a:bodyPr anchor="t" rtlCol="false" tIns="0" lIns="0" bIns="0" rIns="0">
            <a:spAutoFit/>
          </a:bodyPr>
          <a:lstStyle/>
          <a:p>
            <a:pPr algn="l">
              <a:lnSpc>
                <a:spcPts val="2499"/>
              </a:lnSpc>
            </a:pPr>
            <a:r>
              <a:rPr lang="en-US" sz="1562">
                <a:solidFill>
                  <a:srgbClr val="FFFFFF"/>
                </a:solidFill>
                <a:latin typeface="PT Sans"/>
                <a:ea typeface="PT Sans"/>
                <a:cs typeface="PT Sans"/>
                <a:sym typeface="PT Sans"/>
              </a:rPr>
              <a:t>Fostering partnerships among researchers, clinicians, policymakers, and communities to achieve impactful cancer control strategies.</a:t>
            </a:r>
          </a:p>
        </p:txBody>
      </p:sp>
      <p:sp>
        <p:nvSpPr>
          <p:cNvPr name="Freeform 19" id="19"/>
          <p:cNvSpPr/>
          <p:nvPr/>
        </p:nvSpPr>
        <p:spPr>
          <a:xfrm flipH="false" flipV="false" rot="0">
            <a:off x="14298198" y="9572525"/>
            <a:ext cx="3977242" cy="714475"/>
          </a:xfrm>
          <a:custGeom>
            <a:avLst/>
            <a:gdLst/>
            <a:ahLst/>
            <a:cxnLst/>
            <a:rect r="r" b="b" t="t" l="l"/>
            <a:pathLst>
              <a:path h="714475" w="3977242">
                <a:moveTo>
                  <a:pt x="0" y="0"/>
                </a:moveTo>
                <a:lnTo>
                  <a:pt x="3977242" y="0"/>
                </a:lnTo>
                <a:lnTo>
                  <a:pt x="3977242" y="714475"/>
                </a:lnTo>
                <a:lnTo>
                  <a:pt x="0" y="714475"/>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DAGWu5Xtkvs</dc:identifier>
  <dcterms:modified xsi:type="dcterms:W3CDTF">2011-08-01T06:04:30Z</dcterms:modified>
  <cp:revision>1</cp:revision>
  <dc:title>Global-Cancer-Incidence-and-Medical-Investment-A-Geospatial-Analysis-of-Health-Disparities-and-Resou.pptx</dc:title>
</cp:coreProperties>
</file>